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305" r:id="rId2"/>
    <p:sldId id="365" r:id="rId3"/>
    <p:sldId id="307" r:id="rId4"/>
    <p:sldId id="308" r:id="rId5"/>
    <p:sldId id="309" r:id="rId6"/>
    <p:sldId id="310" r:id="rId7"/>
    <p:sldId id="311" r:id="rId8"/>
    <p:sldId id="312" r:id="rId9"/>
    <p:sldId id="313" r:id="rId10"/>
    <p:sldId id="314" r:id="rId11"/>
    <p:sldId id="315" r:id="rId12"/>
    <p:sldId id="352" r:id="rId13"/>
    <p:sldId id="358" r:id="rId14"/>
    <p:sldId id="357" r:id="rId15"/>
    <p:sldId id="317" r:id="rId16"/>
    <p:sldId id="318" r:id="rId17"/>
    <p:sldId id="320" r:id="rId18"/>
    <p:sldId id="359" r:id="rId19"/>
    <p:sldId id="321" r:id="rId20"/>
    <p:sldId id="366" r:id="rId21"/>
    <p:sldId id="361" r:id="rId22"/>
    <p:sldId id="362" r:id="rId23"/>
    <p:sldId id="367" r:id="rId24"/>
    <p:sldId id="363" r:id="rId25"/>
    <p:sldId id="364" r:id="rId26"/>
    <p:sldId id="331" r:id="rId27"/>
  </p:sldIdLst>
  <p:sldSz cx="9144000" cy="5143500" type="screen16x9"/>
  <p:notesSz cx="6858000" cy="9144000"/>
  <p:embeddedFontLst>
    <p:embeddedFont>
      <p:font typeface="Bookman Old Style" panose="02050604050505020204" pitchFamily="18" charset="0"/>
      <p:regular r:id="rId29"/>
      <p:bold r:id="rId30"/>
      <p:italic r:id="rId31"/>
      <p:boldItalic r:id="rId32"/>
    </p:embeddedFont>
    <p:embeddedFont>
      <p:font typeface="Livvic" pitchFamily="2" charset="0"/>
      <p:regular r:id="rId33"/>
      <p:bold r:id="rId34"/>
      <p:italic r:id="rId35"/>
      <p:boldItalic r:id="rId36"/>
    </p:embeddedFont>
    <p:embeddedFont>
      <p:font typeface="Oswald" panose="00000500000000000000" pitchFamily="2" charset="0"/>
      <p:regular r:id="rId37"/>
      <p:bold r:id="rId38"/>
    </p:embeddedFont>
    <p:embeddedFont>
      <p:font typeface="Roboto" panose="02000000000000000000" pitchFamily="2" charset="0"/>
      <p:regular r:id="rId39"/>
      <p:bold r:id="rId40"/>
      <p:italic r:id="rId41"/>
      <p:boldItalic r:id="rId42"/>
    </p:embeddedFont>
    <p:embeddedFont>
      <p:font typeface="Roboto Condensed Light" panose="02000000000000000000" pitchFamily="2" charset="0"/>
      <p:regular r:id="rId43"/>
      <p:italic r:id="rId44"/>
    </p:embeddedFont>
    <p:embeddedFont>
      <p:font typeface="Rockwell" panose="02060603020205020403" pitchFamily="18"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60"/>
  </p:normalViewPr>
  <p:slideViewPr>
    <p:cSldViewPr snapToGrid="0">
      <p:cViewPr varScale="1">
        <p:scale>
          <a:sx n="107" d="100"/>
          <a:sy n="107" d="100"/>
        </p:scale>
        <p:origin x="811"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9106"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07"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1048751"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52"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5140B969-A6B3-F347-538E-B37867129488}"/>
            </a:ext>
          </a:extLst>
        </p:cNvPr>
        <p:cNvGrpSpPr/>
        <p:nvPr/>
      </p:nvGrpSpPr>
      <p:grpSpPr>
        <a:xfrm>
          <a:off x="0" y="0"/>
          <a:ext cx="0" cy="0"/>
          <a:chOff x="0" y="0"/>
          <a:chExt cx="0" cy="0"/>
        </a:xfrm>
      </p:grpSpPr>
      <p:sp>
        <p:nvSpPr>
          <p:cNvPr id="1048852" name="Google Shape;856;g1e00437943d_0_197:notes">
            <a:extLst>
              <a:ext uri="{FF2B5EF4-FFF2-40B4-BE49-F238E27FC236}">
                <a16:creationId xmlns:a16="http://schemas.microsoft.com/office/drawing/2014/main" id="{10530FBD-3CB8-6CA2-0294-CAE18E99A8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3" name="Google Shape;857;g1e00437943d_0_197:notes">
            <a:extLst>
              <a:ext uri="{FF2B5EF4-FFF2-40B4-BE49-F238E27FC236}">
                <a16:creationId xmlns:a16="http://schemas.microsoft.com/office/drawing/2014/main" id="{5AAE8101-C770-C93C-8D9A-5DDF1D56D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105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003455BC-4B31-6306-DF1E-54EBC8D5628B}"/>
            </a:ext>
          </a:extLst>
        </p:cNvPr>
        <p:cNvGrpSpPr/>
        <p:nvPr/>
      </p:nvGrpSpPr>
      <p:grpSpPr>
        <a:xfrm>
          <a:off x="0" y="0"/>
          <a:ext cx="0" cy="0"/>
          <a:chOff x="0" y="0"/>
          <a:chExt cx="0" cy="0"/>
        </a:xfrm>
      </p:grpSpPr>
      <p:sp>
        <p:nvSpPr>
          <p:cNvPr id="1048852" name="Google Shape;856;g1e00437943d_0_197:notes">
            <a:extLst>
              <a:ext uri="{FF2B5EF4-FFF2-40B4-BE49-F238E27FC236}">
                <a16:creationId xmlns:a16="http://schemas.microsoft.com/office/drawing/2014/main" id="{4FFFDEAA-2B33-780E-E57B-4DF4F7BE62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3" name="Google Shape;857;g1e00437943d_0_197:notes">
            <a:extLst>
              <a:ext uri="{FF2B5EF4-FFF2-40B4-BE49-F238E27FC236}">
                <a16:creationId xmlns:a16="http://schemas.microsoft.com/office/drawing/2014/main" id="{0762FE99-8B97-3A3E-A939-65CCBC38D7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854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049034"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035"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1048737"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38"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1048617"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8"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1048821"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22"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1048837"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38"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1048847"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48"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1048852"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3"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DE0F3BF8-DCB4-9BF3-DBDB-CB426A00817C}"/>
            </a:ext>
          </a:extLst>
        </p:cNvPr>
        <p:cNvGrpSpPr/>
        <p:nvPr/>
      </p:nvGrpSpPr>
      <p:grpSpPr>
        <a:xfrm>
          <a:off x="0" y="0"/>
          <a:ext cx="0" cy="0"/>
          <a:chOff x="0" y="0"/>
          <a:chExt cx="0" cy="0"/>
        </a:xfrm>
      </p:grpSpPr>
      <p:sp>
        <p:nvSpPr>
          <p:cNvPr id="1048852" name="Google Shape;856;g1e00437943d_0_197:notes">
            <a:extLst>
              <a:ext uri="{FF2B5EF4-FFF2-40B4-BE49-F238E27FC236}">
                <a16:creationId xmlns:a16="http://schemas.microsoft.com/office/drawing/2014/main" id="{19EF0A33-ADF5-C3D8-FB51-86D7BE819A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3" name="Google Shape;857;g1e00437943d_0_197:notes">
            <a:extLst>
              <a:ext uri="{FF2B5EF4-FFF2-40B4-BE49-F238E27FC236}">
                <a16:creationId xmlns:a16="http://schemas.microsoft.com/office/drawing/2014/main" id="{AD58B689-627C-BB4F-DA55-2CD1C55F04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977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a:extLst>
            <a:ext uri="{FF2B5EF4-FFF2-40B4-BE49-F238E27FC236}">
              <a16:creationId xmlns:a16="http://schemas.microsoft.com/office/drawing/2014/main" id="{18789326-DCDB-ED17-761B-91B23E607888}"/>
            </a:ext>
          </a:extLst>
        </p:cNvPr>
        <p:cNvGrpSpPr/>
        <p:nvPr/>
      </p:nvGrpSpPr>
      <p:grpSpPr>
        <a:xfrm>
          <a:off x="0" y="0"/>
          <a:ext cx="0" cy="0"/>
          <a:chOff x="0" y="0"/>
          <a:chExt cx="0" cy="0"/>
        </a:xfrm>
      </p:grpSpPr>
      <p:sp>
        <p:nvSpPr>
          <p:cNvPr id="1048852" name="Google Shape;856;g1e00437943d_0_197:notes">
            <a:extLst>
              <a:ext uri="{FF2B5EF4-FFF2-40B4-BE49-F238E27FC236}">
                <a16:creationId xmlns:a16="http://schemas.microsoft.com/office/drawing/2014/main" id="{68151B09-1AC6-E57C-3FD3-7C2D67CBD6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3" name="Google Shape;857;g1e00437943d_0_197:notes">
            <a:extLst>
              <a:ext uri="{FF2B5EF4-FFF2-40B4-BE49-F238E27FC236}">
                <a16:creationId xmlns:a16="http://schemas.microsoft.com/office/drawing/2014/main" id="{8B5B606F-7B1D-2C9F-70EB-0859F5F194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3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17797800"/>
      </p:ext>
    </p:extLst>
  </p:cSld>
  <p:clrMapOvr>
    <a:masterClrMapping/>
  </p:clrMapOvr>
  <p:transition spd="slow">
    <p:wip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80079791"/>
      </p:ext>
    </p:extLst>
  </p:cSld>
  <p:clrMapOvr>
    <a:masterClrMapping/>
  </p:clrMapOvr>
  <p:transition spd="slow">
    <p:wip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61987262"/>
      </p:ext>
    </p:extLst>
  </p:cSld>
  <p:clrMapOvr>
    <a:masterClrMapping/>
  </p:clrMapOvr>
  <p:transition spd="slow">
    <p:wip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751177449"/>
      </p:ext>
    </p:extLst>
  </p:cSld>
  <p:clrMapOvr>
    <a:masterClrMapping/>
  </p:clrMapOvr>
  <p:transition spd="slow">
    <p:wip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29213250"/>
      </p:ext>
    </p:extLst>
  </p:cSld>
  <p:clrMapOvr>
    <a:masterClrMapping/>
  </p:clrMapOvr>
  <p:transition spd="slow">
    <p:wip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07555990"/>
      </p:ext>
    </p:extLst>
  </p:cSld>
  <p:clrMapOvr>
    <a:masterClrMapping/>
  </p:clrMapOvr>
  <p:transition spd="slow">
    <p:wip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739574"/>
      </p:ext>
    </p:extLst>
  </p:cSld>
  <p:clrMapOvr>
    <a:masterClrMapping/>
  </p:clrMapOvr>
  <p:transition spd="slow">
    <p:wip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00426947"/>
      </p:ext>
    </p:extLst>
  </p:cSld>
  <p:clrMapOvr>
    <a:masterClrMapping/>
  </p:clrMapOvr>
  <p:transition spd="slow">
    <p:wip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75178"/>
      </p:ext>
    </p:extLst>
  </p:cSld>
  <p:clrMapOvr>
    <a:masterClrMapping/>
  </p:clrMapOvr>
  <p:transition spd="slow">
    <p:wip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1048578"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579"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lvl1pPr>
            <a:lvl2pPr marL="914400" lvl="1" indent="-304800">
              <a:spcBef>
                <a:spcPts val="1000"/>
              </a:spcBef>
              <a:spcAft>
                <a:spcPts val="0"/>
              </a:spcAft>
              <a:buSzPts val="1200"/>
              <a:buFont typeface="Roboto Condensed Light"/>
              <a:buChar cha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spTree>
    <p:extLst>
      <p:ext uri="{BB962C8B-B14F-4D97-AF65-F5344CB8AC3E}">
        <p14:creationId xmlns:p14="http://schemas.microsoft.com/office/powerpoint/2010/main" val="581334437"/>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0"/>
        <p:cNvGrpSpPr/>
        <p:nvPr/>
      </p:nvGrpSpPr>
      <p:grpSpPr>
        <a:xfrm>
          <a:off x="0" y="0"/>
          <a:ext cx="0" cy="0"/>
          <a:chOff x="0" y="0"/>
          <a:chExt cx="0" cy="0"/>
        </a:xfrm>
      </p:grpSpPr>
      <p:sp>
        <p:nvSpPr>
          <p:cNvPr id="1048619"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a:endParaRPr/>
          </a:p>
        </p:txBody>
      </p:sp>
    </p:spTree>
    <p:extLst>
      <p:ext uri="{BB962C8B-B14F-4D97-AF65-F5344CB8AC3E}">
        <p14:creationId xmlns:p14="http://schemas.microsoft.com/office/powerpoint/2010/main" val="262395022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55456125"/>
      </p:ext>
    </p:extLst>
  </p:cSld>
  <p:clrMapOvr>
    <a:masterClrMapping/>
  </p:clrMapOvr>
  <p:transition spd="slow">
    <p:wip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6"/>
        <p:cNvGrpSpPr/>
        <p:nvPr/>
      </p:nvGrpSpPr>
      <p:grpSpPr>
        <a:xfrm>
          <a:off x="0" y="0"/>
          <a:ext cx="0" cy="0"/>
          <a:chOff x="0" y="0"/>
          <a:chExt cx="0" cy="0"/>
        </a:xfrm>
      </p:grpSpPr>
      <p:sp>
        <p:nvSpPr>
          <p:cNvPr id="1048805"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a:endParaRPr/>
          </a:p>
        </p:txBody>
      </p:sp>
    </p:spTree>
    <p:extLst>
      <p:ext uri="{BB962C8B-B14F-4D97-AF65-F5344CB8AC3E}">
        <p14:creationId xmlns:p14="http://schemas.microsoft.com/office/powerpoint/2010/main" val="4994610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81"/>
        <p:cNvGrpSpPr/>
        <p:nvPr/>
      </p:nvGrpSpPr>
      <p:grpSpPr>
        <a:xfrm>
          <a:off x="0" y="0"/>
          <a:ext cx="0" cy="0"/>
          <a:chOff x="0" y="0"/>
          <a:chExt cx="0" cy="0"/>
        </a:xfrm>
      </p:grpSpPr>
      <p:sp>
        <p:nvSpPr>
          <p:cNvPr id="1048823"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a:endParaRPr/>
          </a:p>
        </p:txBody>
      </p:sp>
    </p:spTree>
    <p:extLst>
      <p:ext uri="{BB962C8B-B14F-4D97-AF65-F5344CB8AC3E}">
        <p14:creationId xmlns:p14="http://schemas.microsoft.com/office/powerpoint/2010/main" val="373426635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04896"/>
      </p:ext>
    </p:extLst>
  </p:cSld>
  <p:clrMapOvr>
    <a:masterClrMapping/>
  </p:clrMapOvr>
  <p:transition spd="slow">
    <p:wip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58315362"/>
      </p:ext>
    </p:extLst>
  </p:cSld>
  <p:clrMapOvr>
    <a:masterClrMapping/>
  </p:clrMapOvr>
  <p:transition spd="slow">
    <p:wip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67894050"/>
      </p:ext>
    </p:extLst>
  </p:cSld>
  <p:clrMapOvr>
    <a:masterClrMapping/>
  </p:clrMapOvr>
  <p:transition spd="slow">
    <p:wip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7050301"/>
      </p:ext>
    </p:extLst>
  </p:cSld>
  <p:clrMapOvr>
    <a:masterClrMapping/>
  </p:clrMapOvr>
  <p:transition spd="slow">
    <p:wip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9968936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15197768"/>
      </p:ext>
    </p:extLst>
  </p:cSld>
  <p:clrMapOvr>
    <a:masterClrMapping/>
  </p:clrMapOvr>
  <p:transition spd="slow">
    <p:wip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54979641"/>
      </p:ext>
    </p:extLst>
  </p:cSld>
  <p:clrMapOvr>
    <a:masterClrMapping/>
  </p:clrMapOvr>
  <p:transition spd="slow">
    <p:wip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11/18/2024</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36612620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spd="slow">
    <p:wipe/>
  </p:transition>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1048744" name="Google Shape;212;p22"/>
          <p:cNvSpPr txBox="1">
            <a:spLocks noGrp="1"/>
          </p:cNvSpPr>
          <p:nvPr>
            <p:ph type="ctrTitle"/>
          </p:nvPr>
        </p:nvSpPr>
        <p:spPr>
          <a:xfrm>
            <a:off x="1599761" y="-192583"/>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Online Voting System</a:t>
            </a:r>
            <a:endParaRPr dirty="0"/>
          </a:p>
        </p:txBody>
      </p:sp>
      <p:sp>
        <p:nvSpPr>
          <p:cNvPr id="1048745" name="Google Shape;213;p22"/>
          <p:cNvSpPr txBox="1">
            <a:spLocks noGrp="1"/>
          </p:cNvSpPr>
          <p:nvPr>
            <p:ph type="subTitle" idx="1"/>
          </p:nvPr>
        </p:nvSpPr>
        <p:spPr>
          <a:xfrm>
            <a:off x="2942503" y="2432720"/>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1048746"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7"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8"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49"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50" name="TextBox 2"/>
          <p:cNvSpPr txBox="1"/>
          <p:nvPr/>
        </p:nvSpPr>
        <p:spPr>
          <a:xfrm>
            <a:off x="2008324" y="3139561"/>
            <a:ext cx="4572000" cy="1384995"/>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SUBMITTED BY:</a:t>
            </a:r>
          </a:p>
          <a:p>
            <a:pPr marL="1714500" lvl="3" indent="-342900" algn="just">
              <a:buFont typeface="+mj-lt"/>
              <a:buAutoNum type="arabicPeriod"/>
            </a:pPr>
            <a:r>
              <a:rPr lang="en-US" sz="1400" dirty="0">
                <a:latin typeface="Times New Roman" panose="02020603050405020304" pitchFamily="18" charset="0"/>
                <a:cs typeface="Times New Roman" panose="02020603050405020304" pitchFamily="18" charset="0"/>
              </a:rPr>
              <a:t>Tauhid Bashir Karol</a:t>
            </a:r>
          </a:p>
          <a:p>
            <a:pPr marL="1714500" lvl="3" indent="-342900" algn="just">
              <a:buFont typeface="+mj-lt"/>
              <a:buAutoNum type="arabicPeriod"/>
            </a:pPr>
            <a:r>
              <a:rPr lang="en-US" sz="1400" dirty="0">
                <a:latin typeface="Times New Roman" panose="02020603050405020304" pitchFamily="18" charset="0"/>
                <a:cs typeface="Times New Roman" panose="02020603050405020304" pitchFamily="18" charset="0"/>
              </a:rPr>
              <a:t>Sufiyan Surve</a:t>
            </a:r>
          </a:p>
          <a:p>
            <a:pPr marL="1714500" lvl="3" indent="-342900" algn="just">
              <a:buFont typeface="+mj-lt"/>
              <a:buAutoNum type="arabicPeriod"/>
            </a:pPr>
            <a:r>
              <a:rPr lang="en-US" sz="1400" dirty="0">
                <a:latin typeface="Times New Roman" panose="02020603050405020304" pitchFamily="18" charset="0"/>
                <a:cs typeface="Times New Roman" panose="02020603050405020304" pitchFamily="18" charset="0"/>
              </a:rPr>
              <a:t>Prathampal Singh Bhamrah</a:t>
            </a:r>
          </a:p>
          <a:p>
            <a:pPr algn="ctr"/>
            <a:endParaRPr lang="en-US" sz="1400" dirty="0">
              <a:latin typeface="Times New Roman" panose="02020603050405020304" pitchFamily="18" charset="0"/>
              <a:cs typeface="Times New Roman" panose="02020603050405020304" pitchFamily="18" charset="0"/>
            </a:endParaRPr>
          </a:p>
          <a:p>
            <a:pPr marL="342900" indent="-342900" algn="ctr">
              <a:buFont typeface="+mj-lt"/>
              <a:buAutoNum type="arabicPeriod"/>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Title 1"/>
          <p:cNvSpPr>
            <a:spLocks noGrp="1"/>
          </p:cNvSpPr>
          <p:nvPr>
            <p:ph type="title"/>
          </p:nvPr>
        </p:nvSpPr>
        <p:spPr>
          <a:xfrm>
            <a:off x="741766" y="309384"/>
            <a:ext cx="7704000" cy="573000"/>
          </a:xfrm>
        </p:spPr>
        <p:txBody>
          <a:bodyPr>
            <a:noAutofit/>
          </a:bodyPr>
          <a:lstStyle/>
          <a:p>
            <a:pPr algn="l"/>
            <a:r>
              <a:rPr lang="en-IN" dirty="0"/>
              <a:t>SPRING NOTATATIONS</a:t>
            </a:r>
          </a:p>
        </p:txBody>
      </p:sp>
      <p:graphicFrame>
        <p:nvGraphicFramePr>
          <p:cNvPr id="4194306" name="Table 4"/>
          <p:cNvGraphicFramePr>
            <a:graphicFrameLocks noGrp="1"/>
          </p:cNvGraphicFramePr>
          <p:nvPr>
            <p:extLst>
              <p:ext uri="{D42A27DB-BD31-4B8C-83A1-F6EECF244321}">
                <p14:modId xmlns:p14="http://schemas.microsoft.com/office/powerpoint/2010/main" val="1358633044"/>
              </p:ext>
            </p:extLst>
          </p:nvPr>
        </p:nvGraphicFramePr>
        <p:xfrm>
          <a:off x="741766" y="95819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0000"/>
                    </a:ext>
                  </a:extLst>
                </a:gridCol>
                <a:gridCol w="5010357">
                  <a:extLst>
                    <a:ext uri="{9D8B030D-6E8A-4147-A177-3AD203B41FA5}">
                      <a16:colId xmlns:a16="http://schemas.microsoft.com/office/drawing/2014/main" val="20001"/>
                    </a:ext>
                  </a:extLst>
                </a:gridCol>
              </a:tblGrid>
              <a:tr h="545384">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@PutMapping</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@PutMapping is used for update the records.</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545384">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@PostMapping</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@PostMapping is used to create a resource Mapping.</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545384">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@GetMapping</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@GetMapping is used to read all the inserted records.</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537654">
                <a:tc>
                  <a:txBody>
                    <a:bodyPr/>
                    <a:lstStyle/>
                    <a:p>
                      <a:pPr>
                        <a:lnSpc>
                          <a:spcPct val="107000"/>
                        </a:lnSpc>
                        <a:spcAft>
                          <a:spcPts val="800"/>
                        </a:spcAft>
                      </a:pPr>
                      <a:r>
                        <a:rPr lang="en-US" sz="1100" b="1" kern="100">
                          <a:effectLst/>
                          <a:latin typeface="+mn-lt"/>
                          <a:ea typeface="Calibri" panose="020F0502020204030204" pitchFamily="34" charset="0"/>
                          <a:cs typeface="Mangal" panose="02040503050203030202" pitchFamily="18" charset="0"/>
                        </a:rPr>
                        <a:t>@DeleteMapping</a:t>
                      </a:r>
                      <a:endParaRPr lang="en-IN" sz="1100" kern="10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@DeleteMapping is used to delete the records.</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613907">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@PathVariable</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mn-lt"/>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mn-lt"/>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0004"/>
                  </a:ext>
                </a:extLst>
              </a:tr>
              <a:tr h="602016">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@RequestParam</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1048760" name="Google Shape;367;p24"/>
          <p:cNvSpPr/>
          <p:nvPr/>
        </p:nvSpPr>
        <p:spPr>
          <a:xfrm>
            <a:off x="301660" y="385197"/>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1" name="Title 1"/>
          <p:cNvSpPr>
            <a:spLocks noGrp="1"/>
          </p:cNvSpPr>
          <p:nvPr>
            <p:ph type="title"/>
          </p:nvPr>
        </p:nvSpPr>
        <p:spPr>
          <a:xfrm>
            <a:off x="811801" y="292609"/>
            <a:ext cx="7704000" cy="573000"/>
          </a:xfrm>
        </p:spPr>
        <p:txBody>
          <a:bodyPr>
            <a:normAutofit/>
          </a:bodyPr>
          <a:lstStyle/>
          <a:p>
            <a:pPr algn="l"/>
            <a:r>
              <a:rPr lang="en-IN" dirty="0"/>
              <a:t>SPRING NOTATATIONS</a:t>
            </a:r>
          </a:p>
        </p:txBody>
      </p:sp>
      <p:graphicFrame>
        <p:nvGraphicFramePr>
          <p:cNvPr id="4194307" name="Table 4"/>
          <p:cNvGraphicFramePr>
            <a:graphicFrameLocks noGrp="1"/>
          </p:cNvGraphicFramePr>
          <p:nvPr>
            <p:extLst>
              <p:ext uri="{D42A27DB-BD31-4B8C-83A1-F6EECF244321}">
                <p14:modId xmlns:p14="http://schemas.microsoft.com/office/powerpoint/2010/main" val="2199701451"/>
              </p:ext>
            </p:extLst>
          </p:nvPr>
        </p:nvGraphicFramePr>
        <p:xfrm>
          <a:off x="811801" y="941422"/>
          <a:ext cx="6839712" cy="3430488"/>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0000"/>
                    </a:ext>
                  </a:extLst>
                </a:gridCol>
                <a:gridCol w="5200389">
                  <a:extLst>
                    <a:ext uri="{9D8B030D-6E8A-4147-A177-3AD203B41FA5}">
                      <a16:colId xmlns:a16="http://schemas.microsoft.com/office/drawing/2014/main" val="20001"/>
                    </a:ext>
                  </a:extLst>
                </a:gridCol>
              </a:tblGrid>
              <a:tr h="437602">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@Request Body</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dirty="0">
                        <a:effectLst/>
                        <a:latin typeface="+mn-lt"/>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mn-lt"/>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0000"/>
                  </a:ext>
                </a:extLst>
              </a:tr>
              <a:tr h="645570">
                <a:tc>
                  <a:txBody>
                    <a:bodyPr/>
                    <a:lstStyle/>
                    <a:p>
                      <a:pPr>
                        <a:lnSpc>
                          <a:spcPct val="107000"/>
                        </a:lnSpc>
                        <a:spcAft>
                          <a:spcPts val="800"/>
                        </a:spcAft>
                      </a:pPr>
                      <a:r>
                        <a:rPr lang="en-US" sz="1100" b="1" kern="100">
                          <a:effectLst/>
                          <a:latin typeface="+mn-lt"/>
                          <a:ea typeface="Calibri" panose="020F0502020204030204" pitchFamily="34" charset="0"/>
                          <a:cs typeface="Mangal" panose="02040503050203030202" pitchFamily="18" charset="0"/>
                        </a:rPr>
                        <a:t>@OneToOne Mapping</a:t>
                      </a:r>
                      <a:endParaRPr lang="en-IN" sz="1100" kern="10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642937">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@OneToMany Mapping</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mn-lt"/>
                          <a:ea typeface="Calibri" panose="020F0502020204030204" pitchFamily="34" charset="0"/>
                          <a:cs typeface="Mangal" panose="02040503050203030202" pitchFamily="18" charset="0"/>
                        </a:rPr>
                        <a:t> </a:t>
                      </a:r>
                      <a:r>
                        <a:rPr lang="en-US" sz="1100" kern="100" dirty="0">
                          <a:effectLst/>
                          <a:latin typeface="+mn-lt"/>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431400">
                <a:tc>
                  <a:txBody>
                    <a:bodyPr/>
                    <a:lstStyle/>
                    <a:p>
                      <a:pPr>
                        <a:lnSpc>
                          <a:spcPct val="107000"/>
                        </a:lnSpc>
                        <a:spcAft>
                          <a:spcPts val="800"/>
                        </a:spcAft>
                      </a:pPr>
                      <a:r>
                        <a:rPr lang="en-US" sz="1100" b="1" kern="100">
                          <a:effectLst/>
                          <a:latin typeface="+mn-lt"/>
                          <a:ea typeface="Calibri" panose="020F0502020204030204" pitchFamily="34" charset="0"/>
                          <a:cs typeface="Mangal" panose="02040503050203030202" pitchFamily="18" charset="0"/>
                        </a:rPr>
                        <a:t>@ManyToOne Mapping</a:t>
                      </a:r>
                      <a:endParaRPr lang="en-IN" sz="1100" kern="10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492584">
                <a:tc>
                  <a:txBody>
                    <a:bodyPr/>
                    <a:lstStyle/>
                    <a:p>
                      <a:pPr>
                        <a:lnSpc>
                          <a:spcPct val="107000"/>
                        </a:lnSpc>
                        <a:spcAft>
                          <a:spcPts val="800"/>
                        </a:spcAft>
                      </a:pPr>
                      <a:r>
                        <a:rPr lang="en-US" sz="1100" b="1" kern="100">
                          <a:effectLst/>
                          <a:latin typeface="+mn-lt"/>
                          <a:ea typeface="Calibri" panose="020F0502020204030204" pitchFamily="34" charset="0"/>
                          <a:cs typeface="Mangal" panose="02040503050203030202" pitchFamily="18" charset="0"/>
                        </a:rPr>
                        <a:t>@ExceptionHandler</a:t>
                      </a:r>
                      <a:endParaRPr lang="en-IN" sz="1100" kern="10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590426">
                <a:tc>
                  <a:txBody>
                    <a:bodyPr/>
                    <a:lstStyle/>
                    <a:p>
                      <a:pPr>
                        <a:lnSpc>
                          <a:spcPct val="107000"/>
                        </a:lnSpc>
                        <a:spcAft>
                          <a:spcPts val="800"/>
                        </a:spcAft>
                      </a:pPr>
                      <a:r>
                        <a:rPr lang="en-US" sz="1100" b="1" kern="100">
                          <a:effectLst/>
                          <a:latin typeface="+mn-lt"/>
                          <a:ea typeface="Calibri" panose="020F0502020204030204" pitchFamily="34" charset="0"/>
                          <a:cs typeface="Mangal" panose="02040503050203030202" pitchFamily="18" charset="0"/>
                        </a:rPr>
                        <a:t>@ControllerAdvice</a:t>
                      </a:r>
                      <a:endParaRPr lang="en-IN" sz="1100" kern="10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1048762" name="Google Shape;367;p24"/>
          <p:cNvSpPr/>
          <p:nvPr/>
        </p:nvSpPr>
        <p:spPr>
          <a:xfrm>
            <a:off x="371695" y="368422"/>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8" name="Title 1049107"/>
          <p:cNvSpPr>
            <a:spLocks noGrp="1"/>
          </p:cNvSpPr>
          <p:nvPr>
            <p:ph type="title"/>
          </p:nvPr>
        </p:nvSpPr>
        <p:spPr>
          <a:xfrm>
            <a:off x="599621" y="261159"/>
            <a:ext cx="7765321" cy="503340"/>
          </a:xfrm>
        </p:spPr>
        <p:txBody>
          <a:bodyPr>
            <a:normAutofit/>
          </a:bodyPr>
          <a:lstStyle/>
          <a:p>
            <a:pPr algn="l"/>
            <a:r>
              <a:rPr lang="en" dirty="0"/>
              <a:t>ADVANTAGES</a:t>
            </a:r>
            <a:endParaRPr lang="en-US" dirty="0"/>
          </a:p>
        </p:txBody>
      </p:sp>
      <p:sp>
        <p:nvSpPr>
          <p:cNvPr id="1049112" name="TextBox 7"/>
          <p:cNvSpPr txBox="1"/>
          <p:nvPr/>
        </p:nvSpPr>
        <p:spPr>
          <a:xfrm>
            <a:off x="599621" y="764499"/>
            <a:ext cx="7765321" cy="3785652"/>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solidFill>
                  <a:schemeClr val="tx1"/>
                </a:solidFill>
                <a:latin typeface="+mn-lt"/>
              </a:rPr>
              <a:t>An online voting system offers several advantages, particularly in terms of convenience, accessibility, and efficiency. Below are the key benefits:</a:t>
            </a:r>
          </a:p>
          <a:p>
            <a:r>
              <a:rPr lang="en-US" sz="1500" b="1" dirty="0">
                <a:solidFill>
                  <a:schemeClr val="tx1"/>
                </a:solidFill>
                <a:latin typeface="+mn-lt"/>
              </a:rPr>
              <a:t>1. Convenience</a:t>
            </a:r>
          </a:p>
          <a:p>
            <a:pPr>
              <a:buFont typeface="Arial" panose="020B0604020202020204" pitchFamily="34" charset="0"/>
              <a:buChar char="•"/>
            </a:pPr>
            <a:r>
              <a:rPr lang="en-US" sz="1500" b="1" dirty="0">
                <a:solidFill>
                  <a:schemeClr val="tx1"/>
                </a:solidFill>
                <a:latin typeface="+mn-lt"/>
              </a:rPr>
              <a:t>Accessibility from Anywhere:</a:t>
            </a:r>
            <a:r>
              <a:rPr lang="en-US" sz="1500" dirty="0">
                <a:solidFill>
                  <a:schemeClr val="tx1"/>
                </a:solidFill>
                <a:latin typeface="+mn-lt"/>
              </a:rPr>
              <a:t> Voters can cast their votes from any location with internet access, which is particularly useful for those living in remote or distant areas.</a:t>
            </a:r>
          </a:p>
          <a:p>
            <a:pPr>
              <a:buFont typeface="Arial" panose="020B0604020202020204" pitchFamily="34" charset="0"/>
              <a:buChar char="•"/>
            </a:pPr>
            <a:r>
              <a:rPr lang="en-US" sz="1500" b="1" dirty="0">
                <a:solidFill>
                  <a:schemeClr val="tx1"/>
                </a:solidFill>
                <a:latin typeface="+mn-lt"/>
              </a:rPr>
              <a:t>Time Flexibility:</a:t>
            </a:r>
            <a:r>
              <a:rPr lang="en-US" sz="1500" dirty="0">
                <a:solidFill>
                  <a:schemeClr val="tx1"/>
                </a:solidFill>
                <a:latin typeface="+mn-lt"/>
              </a:rPr>
              <a:t> Online voting systems can be available 24/7 during election periods, allowing voters to participate at their convenience rather than being restricted to specific polling hours.</a:t>
            </a:r>
          </a:p>
          <a:p>
            <a:r>
              <a:rPr lang="en-US" sz="1500" b="1" dirty="0">
                <a:solidFill>
                  <a:schemeClr val="tx1"/>
                </a:solidFill>
                <a:latin typeface="+mn-lt"/>
              </a:rPr>
              <a:t>2. Cost-Effective</a:t>
            </a:r>
          </a:p>
          <a:p>
            <a:pPr algn="just">
              <a:buFont typeface="Arial" panose="020B0604020202020204" pitchFamily="34" charset="0"/>
              <a:buChar char="•"/>
            </a:pPr>
            <a:r>
              <a:rPr lang="en-US" sz="1500" b="1" dirty="0">
                <a:solidFill>
                  <a:schemeClr val="tx1"/>
                </a:solidFill>
                <a:latin typeface="+mn-lt"/>
              </a:rPr>
              <a:t>Reduced Operational Costs:</a:t>
            </a:r>
            <a:r>
              <a:rPr lang="en-US" sz="1500" dirty="0">
                <a:solidFill>
                  <a:schemeClr val="tx1"/>
                </a:solidFill>
                <a:latin typeface="+mn-lt"/>
              </a:rPr>
              <a:t> Traditional voting systems often involve significant costs, such as printing ballots, renting polling stations, paying staff, and transporting election materials. Online voting reduces or eliminates many of these expenses.</a:t>
            </a:r>
          </a:p>
          <a:p>
            <a:pPr>
              <a:buFont typeface="Arial" panose="020B0604020202020204" pitchFamily="34" charset="0"/>
              <a:buChar char="•"/>
            </a:pPr>
            <a:r>
              <a:rPr lang="en-US" sz="1500" b="1" dirty="0">
                <a:solidFill>
                  <a:schemeClr val="tx1"/>
                </a:solidFill>
                <a:latin typeface="+mn-lt"/>
              </a:rPr>
              <a:t>Lower Infrastructure Costs:</a:t>
            </a:r>
            <a:r>
              <a:rPr lang="en-US" sz="1500" dirty="0">
                <a:solidFill>
                  <a:schemeClr val="tx1"/>
                </a:solidFill>
                <a:latin typeface="+mn-lt"/>
              </a:rPr>
              <a:t> There's no need for physical voting booths, ballot papers, or materials, resulting in savings for governments or organizations organizing elections.</a:t>
            </a:r>
          </a:p>
          <a:p>
            <a:pPr>
              <a:buFont typeface="Arial" panose="020B0604020202020204" pitchFamily="34" charset="0"/>
              <a:buChar char="•"/>
            </a:pPr>
            <a:endParaRPr lang="en-US" sz="1500" dirty="0">
              <a:solidFill>
                <a:schemeClr val="tx1"/>
              </a:solidFill>
              <a:latin typeface="+mn-lt"/>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14D4-9D9B-2838-0CF1-4DF28C24812B}"/>
              </a:ext>
            </a:extLst>
          </p:cNvPr>
          <p:cNvSpPr>
            <a:spLocks noGrp="1"/>
          </p:cNvSpPr>
          <p:nvPr>
            <p:ph type="ctrTitle"/>
          </p:nvPr>
        </p:nvSpPr>
        <p:spPr>
          <a:xfrm>
            <a:off x="646382" y="262192"/>
            <a:ext cx="7740379" cy="486966"/>
          </a:xfrm>
        </p:spPr>
        <p:txBody>
          <a:bodyPr>
            <a:normAutofit/>
          </a:bodyPr>
          <a:lstStyle/>
          <a:p>
            <a:pPr algn="l"/>
            <a:r>
              <a:rPr lang="en-IN" sz="2550" dirty="0"/>
              <a:t>Advantages</a:t>
            </a:r>
          </a:p>
        </p:txBody>
      </p:sp>
      <p:sp>
        <p:nvSpPr>
          <p:cNvPr id="3" name="Subtitle 2">
            <a:extLst>
              <a:ext uri="{FF2B5EF4-FFF2-40B4-BE49-F238E27FC236}">
                <a16:creationId xmlns:a16="http://schemas.microsoft.com/office/drawing/2014/main" id="{3522B2CE-A3EF-7C60-96D7-D540A75B65A5}"/>
              </a:ext>
            </a:extLst>
          </p:cNvPr>
          <p:cNvSpPr>
            <a:spLocks noGrp="1"/>
          </p:cNvSpPr>
          <p:nvPr>
            <p:ph type="subTitle" idx="1"/>
          </p:nvPr>
        </p:nvSpPr>
        <p:spPr>
          <a:xfrm>
            <a:off x="646382" y="749158"/>
            <a:ext cx="7740379" cy="3843336"/>
          </a:xfrm>
        </p:spPr>
        <p:txBody>
          <a:bodyPr>
            <a:normAutofit fontScale="92500" lnSpcReduction="20000"/>
          </a:bodyPr>
          <a:lstStyle/>
          <a:p>
            <a:pPr algn="just"/>
            <a:r>
              <a:rPr lang="en-US" sz="1500" b="1" dirty="0"/>
              <a:t>3. Accessibility for People with Disabilities</a:t>
            </a:r>
          </a:p>
          <a:p>
            <a:pPr algn="just">
              <a:lnSpc>
                <a:spcPct val="100000"/>
              </a:lnSpc>
            </a:pPr>
            <a:r>
              <a:rPr lang="en-US" sz="1600" b="1" dirty="0"/>
              <a:t>  Support for Various Needs:</a:t>
            </a:r>
            <a:r>
              <a:rPr lang="en-US" sz="1600" dirty="0"/>
              <a:t> Online voting platforms can be designed with         accessibility features such as screen readers, magnification, and alternative input devices, ensuring that people with disabilities can participate more easily.</a:t>
            </a:r>
          </a:p>
          <a:p>
            <a:pPr algn="just"/>
            <a:r>
              <a:rPr lang="en-US" sz="1600" b="1" dirty="0"/>
              <a:t>4. Environmental Benefits</a:t>
            </a:r>
          </a:p>
          <a:p>
            <a:pPr algn="just">
              <a:buFont typeface="Arial" panose="020B0604020202020204" pitchFamily="34" charset="0"/>
              <a:buChar char="•"/>
            </a:pPr>
            <a:r>
              <a:rPr lang="en-US" sz="1600" b="1" dirty="0"/>
              <a:t>Paperless Voting:</a:t>
            </a:r>
            <a:r>
              <a:rPr lang="en-US" sz="1600" dirty="0"/>
              <a:t> Online voting eliminates the need for physical ballots, reducing paper waste and the environmental impact associated with printing, transportation, and storage of paper ballots.</a:t>
            </a:r>
          </a:p>
          <a:p>
            <a:pPr algn="just"/>
            <a:r>
              <a:rPr lang="en-US" sz="1600" b="1" dirty="0"/>
              <a:t>5. Faster Results</a:t>
            </a:r>
          </a:p>
          <a:p>
            <a:pPr algn="just">
              <a:buFont typeface="Arial" panose="020B0604020202020204" pitchFamily="34" charset="0"/>
              <a:buChar char="•"/>
            </a:pPr>
            <a:r>
              <a:rPr lang="en-US" sz="1600" b="1" dirty="0"/>
              <a:t>Instant Tallying:</a:t>
            </a:r>
            <a:r>
              <a:rPr lang="en-US" sz="1600" dirty="0"/>
              <a:t> Once the election period ends, the votes are automatically tallied, allowing results to be known immediately rather than requiring manual counting and verification.</a:t>
            </a:r>
          </a:p>
          <a:p>
            <a:pPr algn="just">
              <a:buFont typeface="Arial" panose="020B0604020202020204" pitchFamily="34" charset="0"/>
              <a:buChar char="•"/>
            </a:pPr>
            <a:r>
              <a:rPr lang="en-US" sz="1600" b="1" dirty="0"/>
              <a:t>Quick Reporting and Transparency:</a:t>
            </a:r>
            <a:r>
              <a:rPr lang="en-US" sz="1600" dirty="0"/>
              <a:t> The system can instantly provide breakdowns of voting results, reducing the time taken to announce the outcome.</a:t>
            </a:r>
          </a:p>
          <a:p>
            <a:pPr algn="just">
              <a:lnSpc>
                <a:spcPct val="100000"/>
              </a:lnSpc>
            </a:pPr>
            <a:endParaRPr lang="en-US" sz="1600" dirty="0"/>
          </a:p>
          <a:p>
            <a:pPr algn="just"/>
            <a:endParaRPr lang="en-IN" sz="1500" dirty="0"/>
          </a:p>
        </p:txBody>
      </p:sp>
    </p:spTree>
    <p:extLst>
      <p:ext uri="{BB962C8B-B14F-4D97-AF65-F5344CB8AC3E}">
        <p14:creationId xmlns:p14="http://schemas.microsoft.com/office/powerpoint/2010/main" val="11924128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4" name="Title 1049113"/>
          <p:cNvSpPr>
            <a:spLocks noGrp="1"/>
          </p:cNvSpPr>
          <p:nvPr>
            <p:ph type="title"/>
          </p:nvPr>
        </p:nvSpPr>
        <p:spPr>
          <a:xfrm>
            <a:off x="578190" y="270175"/>
            <a:ext cx="7765321" cy="442913"/>
          </a:xfrm>
        </p:spPr>
        <p:txBody>
          <a:bodyPr>
            <a:normAutofit/>
          </a:bodyPr>
          <a:lstStyle/>
          <a:p>
            <a:pPr algn="l"/>
            <a:r>
              <a:rPr lang="en-US" dirty="0"/>
              <a:t>DIS</a:t>
            </a:r>
            <a:r>
              <a:rPr lang="en" dirty="0"/>
              <a:t>ADVANTAGES</a:t>
            </a:r>
            <a:endParaRPr lang="en-US" dirty="0"/>
          </a:p>
        </p:txBody>
      </p:sp>
      <p:sp>
        <p:nvSpPr>
          <p:cNvPr id="1049116" name="TextBox 7"/>
          <p:cNvSpPr txBox="1"/>
          <p:nvPr/>
        </p:nvSpPr>
        <p:spPr>
          <a:xfrm>
            <a:off x="578190" y="713088"/>
            <a:ext cx="7765321" cy="4693593"/>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solidFill>
                  <a:schemeClr val="tx1"/>
                </a:solidFill>
                <a:latin typeface="+mn-lt"/>
              </a:rPr>
              <a:t>While online voting systems offer numerous advantages, they also present several challenges and potential risks. Here are some of the key </a:t>
            </a:r>
            <a:r>
              <a:rPr lang="en-US" sz="1500" b="1" dirty="0">
                <a:solidFill>
                  <a:schemeClr val="tx1"/>
                </a:solidFill>
                <a:latin typeface="+mn-lt"/>
              </a:rPr>
              <a:t>disadvantages</a:t>
            </a:r>
            <a:r>
              <a:rPr lang="en-US" sz="1500" dirty="0">
                <a:solidFill>
                  <a:schemeClr val="tx1"/>
                </a:solidFill>
                <a:latin typeface="+mn-lt"/>
              </a:rPr>
              <a:t> of online voting systems:</a:t>
            </a:r>
          </a:p>
          <a:p>
            <a:r>
              <a:rPr lang="en-US" sz="1500" b="1" dirty="0">
                <a:solidFill>
                  <a:schemeClr val="tx1"/>
                </a:solidFill>
                <a:latin typeface="+mn-lt"/>
              </a:rPr>
              <a:t>1. Security Concerns</a:t>
            </a:r>
          </a:p>
          <a:p>
            <a:pPr>
              <a:buFont typeface="Arial" panose="020B0604020202020204" pitchFamily="34" charset="0"/>
              <a:buChar char="•"/>
            </a:pPr>
            <a:r>
              <a:rPr lang="en-US" sz="1500" b="1" dirty="0">
                <a:solidFill>
                  <a:schemeClr val="tx1"/>
                </a:solidFill>
                <a:latin typeface="+mn-lt"/>
              </a:rPr>
              <a:t>Vulnerability to Cyberattacks:</a:t>
            </a:r>
            <a:r>
              <a:rPr lang="en-US" sz="1500" dirty="0">
                <a:solidFill>
                  <a:schemeClr val="tx1"/>
                </a:solidFill>
                <a:latin typeface="+mn-lt"/>
              </a:rPr>
              <a:t> Online voting systems are susceptible to hacking, phishing, and other cyber threats. Cybercriminals could exploit vulnerabilities to manipulate votes, alter results, or disrupt the election process.</a:t>
            </a:r>
          </a:p>
          <a:p>
            <a:pPr>
              <a:buFont typeface="Arial" panose="020B0604020202020204" pitchFamily="34" charset="0"/>
              <a:buChar char="•"/>
            </a:pPr>
            <a:r>
              <a:rPr lang="en-US" sz="1500" b="1" dirty="0">
                <a:solidFill>
                  <a:schemeClr val="tx1"/>
                </a:solidFill>
                <a:latin typeface="+mn-lt"/>
              </a:rPr>
              <a:t>Data Breaches:</a:t>
            </a:r>
            <a:r>
              <a:rPr lang="en-US" sz="1500" dirty="0">
                <a:solidFill>
                  <a:schemeClr val="tx1"/>
                </a:solidFill>
                <a:latin typeface="+mn-lt"/>
              </a:rPr>
              <a:t> Personal and voting data stored in online systems could be exposed in a data breach, leading to potential privacy violations and undermining trust in the system.</a:t>
            </a:r>
          </a:p>
          <a:p>
            <a:pPr algn="just"/>
            <a:r>
              <a:rPr lang="en-US" sz="1500" b="1" dirty="0">
                <a:solidFill>
                  <a:schemeClr val="tx1"/>
                </a:solidFill>
                <a:latin typeface="+mn-lt"/>
              </a:rPr>
              <a:t>2. Lack of Digital Literacy</a:t>
            </a:r>
          </a:p>
          <a:p>
            <a:pPr algn="just">
              <a:buFont typeface="Arial" panose="020B0604020202020204" pitchFamily="34" charset="0"/>
              <a:buChar char="•"/>
            </a:pPr>
            <a:r>
              <a:rPr lang="en-US" sz="1500" b="1" dirty="0">
                <a:solidFill>
                  <a:schemeClr val="tx1"/>
                </a:solidFill>
                <a:latin typeface="+mn-lt"/>
              </a:rPr>
              <a:t>Not Accessible to All Voters:</a:t>
            </a:r>
            <a:r>
              <a:rPr lang="en-US" sz="1500" dirty="0">
                <a:solidFill>
                  <a:schemeClr val="tx1"/>
                </a:solidFill>
                <a:latin typeface="+mn-lt"/>
              </a:rPr>
              <a:t> Some segments of the population, particularly the elderly, those with limited education, or people who are unfamiliar with digital technologies, may struggle to use online voting platforms. This could lead to disenfranchisement or incorrect voting.</a:t>
            </a:r>
          </a:p>
          <a:p>
            <a:pPr>
              <a:buFont typeface="Arial" panose="020B0604020202020204" pitchFamily="34" charset="0"/>
              <a:buChar char="•"/>
            </a:pPr>
            <a:r>
              <a:rPr lang="en-US" sz="1500" b="1" dirty="0">
                <a:solidFill>
                  <a:schemeClr val="tx1"/>
                </a:solidFill>
                <a:latin typeface="+mn-lt"/>
              </a:rPr>
              <a:t>Digital Divide:</a:t>
            </a:r>
            <a:r>
              <a:rPr lang="en-US" sz="1500" dirty="0">
                <a:solidFill>
                  <a:schemeClr val="tx1"/>
                </a:solidFill>
                <a:latin typeface="+mn-lt"/>
              </a:rPr>
              <a:t> Voters without access to reliable internet, computers, or smartphones—especially in rural or economically disadvantaged areas—could be excluded from the voting process.</a:t>
            </a:r>
            <a:endParaRPr lang="en-US" sz="1500" b="1" dirty="0">
              <a:solidFill>
                <a:schemeClr val="tx1"/>
              </a:solidFill>
              <a:latin typeface="+mn-lt"/>
            </a:endParaRPr>
          </a:p>
          <a:p>
            <a:pPr>
              <a:buFont typeface="Arial" panose="020B0604020202020204" pitchFamily="34" charset="0"/>
              <a:buChar char="•"/>
            </a:pPr>
            <a:endParaRPr lang="en-US" sz="1500" dirty="0">
              <a:solidFill>
                <a:schemeClr val="tx1"/>
              </a:solidFill>
              <a:latin typeface="+mn-lt"/>
            </a:endParaRPr>
          </a:p>
          <a:p>
            <a:pPr algn="l">
              <a:buFont typeface="Arial" panose="020B0604020202020204" pitchFamily="34" charset="0"/>
              <a:buChar char="•"/>
            </a:pPr>
            <a:endParaRPr lang="en-US" b="0" i="0" dirty="0">
              <a:solidFill>
                <a:srgbClr val="374151"/>
              </a:solidFill>
              <a:effectLst/>
              <a:latin typeface="Söhne"/>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1048816"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1048817" name="Google Shape;641;p30"/>
          <p:cNvSpPr/>
          <p:nvPr/>
        </p:nvSpPr>
        <p:spPr>
          <a:xfrm>
            <a:off x="177651"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820" name="TextBox 7"/>
          <p:cNvSpPr txBox="1"/>
          <p:nvPr/>
        </p:nvSpPr>
        <p:spPr>
          <a:xfrm>
            <a:off x="604175" y="788688"/>
            <a:ext cx="7246805" cy="3554819"/>
          </a:xfrm>
          <a:prstGeom prst="rect">
            <a:avLst/>
          </a:prstGeom>
          <a:noFill/>
        </p:spPr>
        <p:txBody>
          <a:bodyPr wrap="square">
            <a:spAutoFit/>
          </a:bodyPr>
          <a:lstStyle/>
          <a:p>
            <a:pPr marL="285750" indent="-285750" algn="just">
              <a:buFont typeface="Arial" panose="020B0604020202020204" pitchFamily="34" charset="0"/>
              <a:buChar char="•"/>
            </a:pPr>
            <a:r>
              <a:rPr lang="en-US" sz="1500" dirty="0"/>
              <a:t>The </a:t>
            </a:r>
            <a:r>
              <a:rPr lang="en-US" sz="1500" b="1" dirty="0"/>
              <a:t>online voting system</a:t>
            </a:r>
            <a:r>
              <a:rPr lang="en-US" sz="1500" dirty="0"/>
              <a:t> presents a promising advancement in how elections can be conducted, offering significant advantages such as increased accessibility, convenience, and efficiency. It can simplify the voting process, improve voter turnout, and reduce costs associated with traditional voting methods. The ability for voters to participate from anywhere, at any time, is particularly beneficial in an increasingly digital world where people are seeking more flexibility and inclusivity in democratic processes.</a:t>
            </a:r>
          </a:p>
          <a:p>
            <a:pPr marL="285750" indent="-285750" algn="just">
              <a:buFont typeface="Arial" panose="020B0604020202020204" pitchFamily="34" charset="0"/>
              <a:buChar char="•"/>
            </a:pPr>
            <a:r>
              <a:rPr lang="en-US" sz="1500" dirty="0"/>
              <a:t>However, the implementation of online voting is not without its challenges. Security concerns, digital literacy gaps, privacy issues, and the risk of voter coercion must be carefully addressed to ensure the integrity of elections. The potential for cyberattacks, data breaches, and technical failures raises serious concerns about the reliability of online voting systems. Furthermore, ensuring equal access for all voters, particularly those without digital resources or expertise, is critical to prevent disenfranchisement.</a:t>
            </a:r>
          </a:p>
          <a:p>
            <a:pPr algn="just"/>
            <a:endParaRPr lang="en-US" sz="1500" b="0" i="0" dirty="0">
              <a:solidFill>
                <a:srgbClr val="374151"/>
              </a:solidFill>
              <a:effectLst/>
              <a:latin typeface="Söhne"/>
            </a:endParaRPr>
          </a:p>
        </p:txBody>
      </p:sp>
      <p:pic>
        <p:nvPicPr>
          <p:cNvPr id="1026" name="Picture 2" descr="Model reveals why debunking election ...">
            <a:extLst>
              <a:ext uri="{FF2B5EF4-FFF2-40B4-BE49-F238E27FC236}">
                <a16:creationId xmlns:a16="http://schemas.microsoft.com/office/drawing/2014/main" id="{2D97BB9A-FF81-DAFD-8626-0A250580C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461" y="3957639"/>
            <a:ext cx="1452562" cy="9666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1048834" name="Google Shape;859;p39"/>
          <p:cNvSpPr txBox="1">
            <a:spLocks noGrp="1"/>
          </p:cNvSpPr>
          <p:nvPr>
            <p:ph type="title"/>
          </p:nvPr>
        </p:nvSpPr>
        <p:spPr>
          <a:xfrm>
            <a:off x="564356" y="228292"/>
            <a:ext cx="7503950" cy="4717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Home Page </a:t>
            </a:r>
            <a:endParaRPr dirty="0"/>
          </a:p>
        </p:txBody>
      </p:sp>
      <p:grpSp>
        <p:nvGrpSpPr>
          <p:cNvPr id="111" name="Google Shape;869;p39"/>
          <p:cNvGrpSpPr/>
          <p:nvPr/>
        </p:nvGrpSpPr>
        <p:grpSpPr>
          <a:xfrm>
            <a:off x="282336" y="263634"/>
            <a:ext cx="282019" cy="401111"/>
            <a:chOff x="3342270" y="2615925"/>
            <a:chExt cx="339700" cy="483150"/>
          </a:xfrm>
        </p:grpSpPr>
        <p:sp>
          <p:nvSpPr>
            <p:cNvPr id="1048835" name="Google Shape;870;p39"/>
            <p:cNvSpPr/>
            <p:nvPr/>
          </p:nvSpPr>
          <p:spPr>
            <a:xfrm>
              <a:off x="3342270"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36" name="Google Shape;871;p39"/>
            <p:cNvSpPr/>
            <p:nvPr/>
          </p:nvSpPr>
          <p:spPr>
            <a:xfrm>
              <a:off x="3461599"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grpSp>
      <p:sp>
        <p:nvSpPr>
          <p:cNvPr id="3" name="AutoShape 4">
            <a:extLst>
              <a:ext uri="{FF2B5EF4-FFF2-40B4-BE49-F238E27FC236}">
                <a16:creationId xmlns:a16="http://schemas.microsoft.com/office/drawing/2014/main" id="{C72FB167-D5BA-78D9-FD7F-A6FDB961A93D}"/>
              </a:ext>
            </a:extLst>
          </p:cNvPr>
          <p:cNvSpPr>
            <a:spLocks noChangeAspect="1" noChangeArrowheads="1"/>
          </p:cNvSpPr>
          <p:nvPr/>
        </p:nvSpPr>
        <p:spPr bwMode="auto">
          <a:xfrm>
            <a:off x="1714500" y="-285750"/>
            <a:ext cx="3009900" cy="3009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C421CF4A-5A65-B8A7-57B9-5B2B719CC6D6}"/>
              </a:ext>
            </a:extLst>
          </p:cNvPr>
          <p:cNvPicPr>
            <a:picLocks noChangeAspect="1"/>
          </p:cNvPicPr>
          <p:nvPr/>
        </p:nvPicPr>
        <p:blipFill>
          <a:blip r:embed="rId3"/>
          <a:stretch>
            <a:fillRect/>
          </a:stretch>
        </p:blipFill>
        <p:spPr>
          <a:xfrm>
            <a:off x="564355" y="765683"/>
            <a:ext cx="8038863" cy="3768217"/>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1048844" name="Google Shape;859;p39"/>
          <p:cNvSpPr txBox="1">
            <a:spLocks noGrp="1"/>
          </p:cNvSpPr>
          <p:nvPr>
            <p:ph type="title"/>
          </p:nvPr>
        </p:nvSpPr>
        <p:spPr>
          <a:xfrm>
            <a:off x="659040" y="22829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dirty="0"/>
              <a:t>Login PAge</a:t>
            </a:r>
            <a:endParaRPr dirty="0"/>
          </a:p>
        </p:txBody>
      </p:sp>
      <p:grpSp>
        <p:nvGrpSpPr>
          <p:cNvPr id="119" name="Google Shape;869;p39"/>
          <p:cNvGrpSpPr/>
          <p:nvPr/>
        </p:nvGrpSpPr>
        <p:grpSpPr>
          <a:xfrm>
            <a:off x="377021" y="314236"/>
            <a:ext cx="282019" cy="401111"/>
            <a:chOff x="3342275" y="2615925"/>
            <a:chExt cx="339700" cy="483150"/>
          </a:xfrm>
        </p:grpSpPr>
        <p:sp>
          <p:nvSpPr>
            <p:cNvPr id="1048845"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46"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06C263AD-57B4-A91A-AFA4-DC80BD86D54F}"/>
              </a:ext>
            </a:extLst>
          </p:cNvPr>
          <p:cNvPicPr>
            <a:picLocks noChangeAspect="1"/>
          </p:cNvPicPr>
          <p:nvPr/>
        </p:nvPicPr>
        <p:blipFill>
          <a:blip r:embed="rId3"/>
          <a:stretch>
            <a:fillRect/>
          </a:stretch>
        </p:blipFill>
        <p:spPr>
          <a:xfrm>
            <a:off x="149780" y="1059278"/>
            <a:ext cx="8722520" cy="3736467"/>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8D7-3E8C-53F9-01ED-7173DCA9690B}"/>
              </a:ext>
            </a:extLst>
          </p:cNvPr>
          <p:cNvSpPr>
            <a:spLocks noGrp="1"/>
          </p:cNvSpPr>
          <p:nvPr>
            <p:ph type="ctrTitle"/>
          </p:nvPr>
        </p:nvSpPr>
        <p:spPr>
          <a:xfrm>
            <a:off x="659020" y="314236"/>
            <a:ext cx="6751097" cy="453152"/>
          </a:xfrm>
        </p:spPr>
        <p:txBody>
          <a:bodyPr>
            <a:normAutofit/>
          </a:bodyPr>
          <a:lstStyle/>
          <a:p>
            <a:pPr algn="l"/>
            <a:r>
              <a:rPr lang="en-IN" sz="2550" dirty="0"/>
              <a:t>Registration Page</a:t>
            </a:r>
          </a:p>
        </p:txBody>
      </p:sp>
      <p:grpSp>
        <p:nvGrpSpPr>
          <p:cNvPr id="4" name="Google Shape;869;p39">
            <a:extLst>
              <a:ext uri="{FF2B5EF4-FFF2-40B4-BE49-F238E27FC236}">
                <a16:creationId xmlns:a16="http://schemas.microsoft.com/office/drawing/2014/main" id="{78D44D11-C2FB-AA71-9286-CD33ED8A0629}"/>
              </a:ext>
            </a:extLst>
          </p:cNvPr>
          <p:cNvGrpSpPr/>
          <p:nvPr/>
        </p:nvGrpSpPr>
        <p:grpSpPr>
          <a:xfrm>
            <a:off x="380622" y="340256"/>
            <a:ext cx="282019" cy="401111"/>
            <a:chOff x="3342275" y="2615925"/>
            <a:chExt cx="339700" cy="483150"/>
          </a:xfrm>
        </p:grpSpPr>
        <p:sp>
          <p:nvSpPr>
            <p:cNvPr id="5" name="Google Shape;870;p39">
              <a:extLst>
                <a:ext uri="{FF2B5EF4-FFF2-40B4-BE49-F238E27FC236}">
                  <a16:creationId xmlns:a16="http://schemas.microsoft.com/office/drawing/2014/main" id="{BCF87FD7-C192-A676-E4DE-81C188B4951F}"/>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6" name="Google Shape;871;p39">
              <a:extLst>
                <a:ext uri="{FF2B5EF4-FFF2-40B4-BE49-F238E27FC236}">
                  <a16:creationId xmlns:a16="http://schemas.microsoft.com/office/drawing/2014/main" id="{E099CBAB-4404-F6EB-51EB-A2B7F28A63DC}"/>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8" name="Picture 7">
            <a:extLst>
              <a:ext uri="{FF2B5EF4-FFF2-40B4-BE49-F238E27FC236}">
                <a16:creationId xmlns:a16="http://schemas.microsoft.com/office/drawing/2014/main" id="{EA0A66C8-E0FC-E6BC-D39B-41806D9AE3DF}"/>
              </a:ext>
            </a:extLst>
          </p:cNvPr>
          <p:cNvPicPr>
            <a:picLocks noChangeAspect="1"/>
          </p:cNvPicPr>
          <p:nvPr/>
        </p:nvPicPr>
        <p:blipFill>
          <a:blip r:embed="rId2"/>
          <a:stretch>
            <a:fillRect/>
          </a:stretch>
        </p:blipFill>
        <p:spPr>
          <a:xfrm>
            <a:off x="659020" y="888682"/>
            <a:ext cx="7985980" cy="3774758"/>
          </a:xfrm>
          <a:prstGeom prst="rect">
            <a:avLst/>
          </a:prstGeom>
        </p:spPr>
      </p:pic>
    </p:spTree>
    <p:extLst>
      <p:ext uri="{BB962C8B-B14F-4D97-AF65-F5344CB8AC3E}">
        <p14:creationId xmlns:p14="http://schemas.microsoft.com/office/powerpoint/2010/main" val="229125972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1048849" name="Google Shape;859;p39"/>
          <p:cNvSpPr txBox="1">
            <a:spLocks noGrp="1"/>
          </p:cNvSpPr>
          <p:nvPr>
            <p:ph type="title"/>
          </p:nvPr>
        </p:nvSpPr>
        <p:spPr>
          <a:xfrm>
            <a:off x="638723" y="228292"/>
            <a:ext cx="7704000" cy="505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List Voters</a:t>
            </a:r>
            <a:endParaRPr dirty="0"/>
          </a:p>
        </p:txBody>
      </p:sp>
      <p:grpSp>
        <p:nvGrpSpPr>
          <p:cNvPr id="123" name="Google Shape;869;p39"/>
          <p:cNvGrpSpPr/>
          <p:nvPr/>
        </p:nvGrpSpPr>
        <p:grpSpPr>
          <a:xfrm>
            <a:off x="292968" y="280593"/>
            <a:ext cx="282019" cy="401111"/>
            <a:chOff x="3342275" y="2615925"/>
            <a:chExt cx="339700" cy="483150"/>
          </a:xfrm>
        </p:grpSpPr>
        <p:sp>
          <p:nvSpPr>
            <p:cNvPr id="104885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5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73CF8618-7F55-AE03-E6CB-FE6AACC25496}"/>
              </a:ext>
            </a:extLst>
          </p:cNvPr>
          <p:cNvPicPr>
            <a:picLocks noChangeAspect="1"/>
          </p:cNvPicPr>
          <p:nvPr/>
        </p:nvPicPr>
        <p:blipFill>
          <a:blip r:embed="rId3"/>
          <a:stretch>
            <a:fillRect/>
          </a:stretch>
        </p:blipFill>
        <p:spPr>
          <a:xfrm>
            <a:off x="638723" y="891540"/>
            <a:ext cx="8095226" cy="389382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92DB1-5D25-9B02-86AE-AFCD1A119228}"/>
            </a:ext>
          </a:extLst>
        </p:cNvPr>
        <p:cNvGrpSpPr/>
        <p:nvPr/>
      </p:nvGrpSpPr>
      <p:grpSpPr>
        <a:xfrm>
          <a:off x="0" y="0"/>
          <a:ext cx="0" cy="0"/>
          <a:chOff x="0" y="0"/>
          <a:chExt cx="0" cy="0"/>
        </a:xfrm>
      </p:grpSpPr>
      <p:sp>
        <p:nvSpPr>
          <p:cNvPr id="1048740" name="Title 1">
            <a:extLst>
              <a:ext uri="{FF2B5EF4-FFF2-40B4-BE49-F238E27FC236}">
                <a16:creationId xmlns:a16="http://schemas.microsoft.com/office/drawing/2014/main" id="{39EA2C32-8F7A-2DAC-DC62-81AB253ED9AB}"/>
              </a:ext>
            </a:extLst>
          </p:cNvPr>
          <p:cNvSpPr>
            <a:spLocks noGrp="1"/>
          </p:cNvSpPr>
          <p:nvPr>
            <p:ph type="title"/>
          </p:nvPr>
        </p:nvSpPr>
        <p:spPr>
          <a:xfrm>
            <a:off x="605700" y="290763"/>
            <a:ext cx="7704000" cy="576000"/>
          </a:xfrm>
        </p:spPr>
        <p:txBody>
          <a:bodyPr/>
          <a:lstStyle/>
          <a:p>
            <a:pPr algn="l"/>
            <a:r>
              <a:rPr lang="en" dirty="0"/>
              <a:t>INTRODUCTION</a:t>
            </a:r>
            <a:endParaRPr lang="en-IN" dirty="0"/>
          </a:p>
        </p:txBody>
      </p:sp>
      <p:sp>
        <p:nvSpPr>
          <p:cNvPr id="1048741" name="Text Placeholder 2">
            <a:extLst>
              <a:ext uri="{FF2B5EF4-FFF2-40B4-BE49-F238E27FC236}">
                <a16:creationId xmlns:a16="http://schemas.microsoft.com/office/drawing/2014/main" id="{4FB23269-9707-AFBE-993A-57972DBDB079}"/>
              </a:ext>
            </a:extLst>
          </p:cNvPr>
          <p:cNvSpPr>
            <a:spLocks noGrp="1"/>
          </p:cNvSpPr>
          <p:nvPr>
            <p:ph type="body" idx="1"/>
          </p:nvPr>
        </p:nvSpPr>
        <p:spPr>
          <a:xfrm>
            <a:off x="605699" y="1027099"/>
            <a:ext cx="7703999" cy="3737781"/>
          </a:xfrm>
        </p:spPr>
        <p:txBody>
          <a:bodyPr vert="horz"/>
          <a:lstStyle/>
          <a:p>
            <a:pPr algn="just"/>
            <a:r>
              <a:rPr lang="en-US" dirty="0"/>
              <a:t>An </a:t>
            </a:r>
            <a:r>
              <a:rPr lang="en-US" b="1" dirty="0"/>
              <a:t>online voting system</a:t>
            </a:r>
            <a:r>
              <a:rPr lang="en-US" dirty="0"/>
              <a:t> is an electronic platform that allows eligible voters to cast their votes via the internet, offering an alternative to traditional paper-based voting methods. It aims to improve accessibility, convenience, and efficiency in the electoral process.</a:t>
            </a:r>
          </a:p>
          <a:p>
            <a:pPr algn="just"/>
            <a:r>
              <a:rPr lang="en-US" dirty="0"/>
              <a:t>Key benefits of online voting include increased </a:t>
            </a:r>
            <a:r>
              <a:rPr lang="en-US" b="1" dirty="0"/>
              <a:t>accessibility</a:t>
            </a:r>
            <a:r>
              <a:rPr lang="en-US" dirty="0"/>
              <a:t>, as voters can participate from anywhere with an internet connection, reducing the need for physical polling stations and making it easier for people in remote areas or with disabilities to vote. It also offers </a:t>
            </a:r>
            <a:r>
              <a:rPr lang="en-US" b="1" dirty="0"/>
              <a:t>convenience</a:t>
            </a:r>
            <a:r>
              <a:rPr lang="en-US" dirty="0"/>
              <a:t>, allowing voters to cast their ballots at any time within a designated window, potentially increasing voter turnout.</a:t>
            </a:r>
          </a:p>
          <a:p>
            <a:pPr algn="just"/>
            <a:r>
              <a:rPr lang="en-US" dirty="0"/>
              <a:t>The system can be more </a:t>
            </a:r>
            <a:r>
              <a:rPr lang="en-US" b="1" dirty="0"/>
              <a:t>cost-effective</a:t>
            </a:r>
            <a:r>
              <a:rPr lang="en-US" dirty="0"/>
              <a:t> by reducing expenses related to paper ballots, polling station setup, and election staff. Additionally, the </a:t>
            </a:r>
            <a:r>
              <a:rPr lang="en-US" b="1" dirty="0"/>
              <a:t>counting process</a:t>
            </a:r>
            <a:r>
              <a:rPr lang="en-US" dirty="0"/>
              <a:t> is faster, leading to quicker election results</a:t>
            </a:r>
            <a:endParaRPr lang="en-IN" dirty="0"/>
          </a:p>
        </p:txBody>
      </p:sp>
      <p:pic>
        <p:nvPicPr>
          <p:cNvPr id="4098" name="Picture 2" descr="Voting Is an Act of Love - Ignatian ...">
            <a:extLst>
              <a:ext uri="{FF2B5EF4-FFF2-40B4-BE49-F238E27FC236}">
                <a16:creationId xmlns:a16="http://schemas.microsoft.com/office/drawing/2014/main" id="{ADACCAAD-C89B-500F-B75E-7F7913F14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419" y="225483"/>
            <a:ext cx="923060" cy="8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2699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02A6-A003-7128-AC8B-B46FD4455DAC}"/>
              </a:ext>
            </a:extLst>
          </p:cNvPr>
          <p:cNvSpPr>
            <a:spLocks noGrp="1"/>
          </p:cNvSpPr>
          <p:nvPr>
            <p:ph type="title"/>
          </p:nvPr>
        </p:nvSpPr>
        <p:spPr>
          <a:xfrm>
            <a:off x="392032" y="194648"/>
            <a:ext cx="4998087" cy="573000"/>
          </a:xfrm>
        </p:spPr>
        <p:txBody>
          <a:bodyPr/>
          <a:lstStyle/>
          <a:p>
            <a:r>
              <a:rPr lang="en-IN" dirty="0"/>
              <a:t>List VOTERS DATABASE</a:t>
            </a:r>
          </a:p>
        </p:txBody>
      </p:sp>
      <p:grpSp>
        <p:nvGrpSpPr>
          <p:cNvPr id="5" name="Google Shape;869;p39">
            <a:extLst>
              <a:ext uri="{FF2B5EF4-FFF2-40B4-BE49-F238E27FC236}">
                <a16:creationId xmlns:a16="http://schemas.microsoft.com/office/drawing/2014/main" id="{5F9FF40E-504C-7C3A-5ACC-E9323650F0FC}"/>
              </a:ext>
            </a:extLst>
          </p:cNvPr>
          <p:cNvGrpSpPr/>
          <p:nvPr/>
        </p:nvGrpSpPr>
        <p:grpSpPr>
          <a:xfrm>
            <a:off x="292968" y="280593"/>
            <a:ext cx="282019" cy="401111"/>
            <a:chOff x="3342275" y="2615925"/>
            <a:chExt cx="339700" cy="483150"/>
          </a:xfrm>
        </p:grpSpPr>
        <p:sp>
          <p:nvSpPr>
            <p:cNvPr id="6" name="Google Shape;870;p39">
              <a:extLst>
                <a:ext uri="{FF2B5EF4-FFF2-40B4-BE49-F238E27FC236}">
                  <a16:creationId xmlns:a16="http://schemas.microsoft.com/office/drawing/2014/main" id="{7E905017-98EF-FE68-A9CE-C134BBFE15C2}"/>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7" name="Google Shape;871;p39">
              <a:extLst>
                <a:ext uri="{FF2B5EF4-FFF2-40B4-BE49-F238E27FC236}">
                  <a16:creationId xmlns:a16="http://schemas.microsoft.com/office/drawing/2014/main" id="{2102CC31-4279-8907-F4A1-F0E668EF97F9}"/>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9" name="Picture 8">
            <a:extLst>
              <a:ext uri="{FF2B5EF4-FFF2-40B4-BE49-F238E27FC236}">
                <a16:creationId xmlns:a16="http://schemas.microsoft.com/office/drawing/2014/main" id="{693D0F8E-21E3-EAE9-3841-8A403B7E3C9C}"/>
              </a:ext>
            </a:extLst>
          </p:cNvPr>
          <p:cNvPicPr>
            <a:picLocks noChangeAspect="1"/>
          </p:cNvPicPr>
          <p:nvPr/>
        </p:nvPicPr>
        <p:blipFill>
          <a:blip r:embed="rId2"/>
          <a:stretch>
            <a:fillRect/>
          </a:stretch>
        </p:blipFill>
        <p:spPr>
          <a:xfrm>
            <a:off x="0" y="928687"/>
            <a:ext cx="9144000" cy="3186113"/>
          </a:xfrm>
          <a:prstGeom prst="rect">
            <a:avLst/>
          </a:prstGeom>
        </p:spPr>
      </p:pic>
    </p:spTree>
    <p:extLst>
      <p:ext uri="{BB962C8B-B14F-4D97-AF65-F5344CB8AC3E}">
        <p14:creationId xmlns:p14="http://schemas.microsoft.com/office/powerpoint/2010/main" val="296636028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1B61EE88-23EC-7C02-5F44-4AEF7CA71493}"/>
            </a:ext>
          </a:extLst>
        </p:cNvPr>
        <p:cNvGrpSpPr/>
        <p:nvPr/>
      </p:nvGrpSpPr>
      <p:grpSpPr>
        <a:xfrm>
          <a:off x="0" y="0"/>
          <a:ext cx="0" cy="0"/>
          <a:chOff x="0" y="0"/>
          <a:chExt cx="0" cy="0"/>
        </a:xfrm>
      </p:grpSpPr>
      <p:sp>
        <p:nvSpPr>
          <p:cNvPr id="1048849" name="Google Shape;859;p39">
            <a:extLst>
              <a:ext uri="{FF2B5EF4-FFF2-40B4-BE49-F238E27FC236}">
                <a16:creationId xmlns:a16="http://schemas.microsoft.com/office/drawing/2014/main" id="{A14BBDD2-4A79-46B2-AAD7-3249894986CE}"/>
              </a:ext>
            </a:extLst>
          </p:cNvPr>
          <p:cNvSpPr txBox="1">
            <a:spLocks noGrp="1"/>
          </p:cNvSpPr>
          <p:nvPr>
            <p:ph type="title"/>
          </p:nvPr>
        </p:nvSpPr>
        <p:spPr>
          <a:xfrm>
            <a:off x="638723" y="228292"/>
            <a:ext cx="7704000" cy="505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Add party</a:t>
            </a:r>
            <a:endParaRPr dirty="0"/>
          </a:p>
        </p:txBody>
      </p:sp>
      <p:grpSp>
        <p:nvGrpSpPr>
          <p:cNvPr id="123" name="Google Shape;869;p39">
            <a:extLst>
              <a:ext uri="{FF2B5EF4-FFF2-40B4-BE49-F238E27FC236}">
                <a16:creationId xmlns:a16="http://schemas.microsoft.com/office/drawing/2014/main" id="{CE7FF386-6FEF-C4E5-5843-CC40205DA9E1}"/>
              </a:ext>
            </a:extLst>
          </p:cNvPr>
          <p:cNvGrpSpPr/>
          <p:nvPr/>
        </p:nvGrpSpPr>
        <p:grpSpPr>
          <a:xfrm>
            <a:off x="292968" y="280593"/>
            <a:ext cx="282019" cy="401111"/>
            <a:chOff x="3342275" y="2615925"/>
            <a:chExt cx="339700" cy="483150"/>
          </a:xfrm>
        </p:grpSpPr>
        <p:sp>
          <p:nvSpPr>
            <p:cNvPr id="1048850" name="Google Shape;870;p39">
              <a:extLst>
                <a:ext uri="{FF2B5EF4-FFF2-40B4-BE49-F238E27FC236}">
                  <a16:creationId xmlns:a16="http://schemas.microsoft.com/office/drawing/2014/main" id="{6C5CF62D-686A-3D31-E79C-840FEBACC7A4}"/>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51" name="Google Shape;871;p39">
              <a:extLst>
                <a:ext uri="{FF2B5EF4-FFF2-40B4-BE49-F238E27FC236}">
                  <a16:creationId xmlns:a16="http://schemas.microsoft.com/office/drawing/2014/main" id="{BD1D1096-8A43-9A19-8157-935D57EA5BE8}"/>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4" name="Picture 3">
            <a:extLst>
              <a:ext uri="{FF2B5EF4-FFF2-40B4-BE49-F238E27FC236}">
                <a16:creationId xmlns:a16="http://schemas.microsoft.com/office/drawing/2014/main" id="{5669E704-7113-F837-E5D2-FEEF2FCFEEA2}"/>
              </a:ext>
            </a:extLst>
          </p:cNvPr>
          <p:cNvPicPr>
            <a:picLocks noChangeAspect="1"/>
          </p:cNvPicPr>
          <p:nvPr/>
        </p:nvPicPr>
        <p:blipFill>
          <a:blip r:embed="rId3"/>
          <a:stretch>
            <a:fillRect/>
          </a:stretch>
        </p:blipFill>
        <p:spPr>
          <a:xfrm>
            <a:off x="574987" y="870585"/>
            <a:ext cx="8068722" cy="3853815"/>
          </a:xfrm>
          <a:prstGeom prst="rect">
            <a:avLst/>
          </a:prstGeom>
        </p:spPr>
      </p:pic>
    </p:spTree>
    <p:extLst>
      <p:ext uri="{BB962C8B-B14F-4D97-AF65-F5344CB8AC3E}">
        <p14:creationId xmlns:p14="http://schemas.microsoft.com/office/powerpoint/2010/main" val="19652751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20E5154E-F106-4E5A-1761-7ACEDB84F63D}"/>
            </a:ext>
          </a:extLst>
        </p:cNvPr>
        <p:cNvGrpSpPr/>
        <p:nvPr/>
      </p:nvGrpSpPr>
      <p:grpSpPr>
        <a:xfrm>
          <a:off x="0" y="0"/>
          <a:ext cx="0" cy="0"/>
          <a:chOff x="0" y="0"/>
          <a:chExt cx="0" cy="0"/>
        </a:xfrm>
      </p:grpSpPr>
      <p:sp>
        <p:nvSpPr>
          <p:cNvPr id="1048849" name="Google Shape;859;p39">
            <a:extLst>
              <a:ext uri="{FF2B5EF4-FFF2-40B4-BE49-F238E27FC236}">
                <a16:creationId xmlns:a16="http://schemas.microsoft.com/office/drawing/2014/main" id="{4B1F20B3-0AE9-D3C8-7661-0625136478B7}"/>
              </a:ext>
            </a:extLst>
          </p:cNvPr>
          <p:cNvSpPr txBox="1">
            <a:spLocks noGrp="1"/>
          </p:cNvSpPr>
          <p:nvPr>
            <p:ph type="title"/>
          </p:nvPr>
        </p:nvSpPr>
        <p:spPr>
          <a:xfrm>
            <a:off x="638723" y="228292"/>
            <a:ext cx="7704000" cy="505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List Party</a:t>
            </a:r>
            <a:endParaRPr dirty="0"/>
          </a:p>
        </p:txBody>
      </p:sp>
      <p:grpSp>
        <p:nvGrpSpPr>
          <p:cNvPr id="123" name="Google Shape;869;p39">
            <a:extLst>
              <a:ext uri="{FF2B5EF4-FFF2-40B4-BE49-F238E27FC236}">
                <a16:creationId xmlns:a16="http://schemas.microsoft.com/office/drawing/2014/main" id="{C87AFFD3-69AA-0966-2B28-890E1D1BEB65}"/>
              </a:ext>
            </a:extLst>
          </p:cNvPr>
          <p:cNvGrpSpPr/>
          <p:nvPr/>
        </p:nvGrpSpPr>
        <p:grpSpPr>
          <a:xfrm>
            <a:off x="292968" y="280593"/>
            <a:ext cx="282019" cy="401111"/>
            <a:chOff x="3342275" y="2615925"/>
            <a:chExt cx="339700" cy="483150"/>
          </a:xfrm>
        </p:grpSpPr>
        <p:sp>
          <p:nvSpPr>
            <p:cNvPr id="1048850" name="Google Shape;870;p39">
              <a:extLst>
                <a:ext uri="{FF2B5EF4-FFF2-40B4-BE49-F238E27FC236}">
                  <a16:creationId xmlns:a16="http://schemas.microsoft.com/office/drawing/2014/main" id="{D551C564-E47D-1E2F-0640-21AA8208531C}"/>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51" name="Google Shape;871;p39">
              <a:extLst>
                <a:ext uri="{FF2B5EF4-FFF2-40B4-BE49-F238E27FC236}">
                  <a16:creationId xmlns:a16="http://schemas.microsoft.com/office/drawing/2014/main" id="{09016000-CF62-0C42-803B-E0A171B68D4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7478576F-5EDD-C447-1D1D-A249BFF98812}"/>
              </a:ext>
            </a:extLst>
          </p:cNvPr>
          <p:cNvPicPr>
            <a:picLocks noChangeAspect="1"/>
          </p:cNvPicPr>
          <p:nvPr/>
        </p:nvPicPr>
        <p:blipFill>
          <a:blip r:embed="rId3"/>
          <a:stretch>
            <a:fillRect/>
          </a:stretch>
        </p:blipFill>
        <p:spPr>
          <a:xfrm>
            <a:off x="638723" y="800408"/>
            <a:ext cx="8093449" cy="3901132"/>
          </a:xfrm>
          <a:prstGeom prst="rect">
            <a:avLst/>
          </a:prstGeom>
        </p:spPr>
      </p:pic>
    </p:spTree>
    <p:extLst>
      <p:ext uri="{BB962C8B-B14F-4D97-AF65-F5344CB8AC3E}">
        <p14:creationId xmlns:p14="http://schemas.microsoft.com/office/powerpoint/2010/main" val="164590664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F34-6206-5A73-B763-C4E1BADE4054}"/>
              </a:ext>
            </a:extLst>
          </p:cNvPr>
          <p:cNvSpPr>
            <a:spLocks noGrp="1"/>
          </p:cNvSpPr>
          <p:nvPr>
            <p:ph type="title"/>
          </p:nvPr>
        </p:nvSpPr>
        <p:spPr>
          <a:xfrm>
            <a:off x="553536" y="539999"/>
            <a:ext cx="4437788" cy="573000"/>
          </a:xfrm>
        </p:spPr>
        <p:txBody>
          <a:bodyPr/>
          <a:lstStyle/>
          <a:p>
            <a:r>
              <a:rPr lang="en-IN" dirty="0"/>
              <a:t>LIST PARTY DATABASE</a:t>
            </a:r>
          </a:p>
        </p:txBody>
      </p:sp>
      <p:grpSp>
        <p:nvGrpSpPr>
          <p:cNvPr id="3" name="Google Shape;869;p39">
            <a:extLst>
              <a:ext uri="{FF2B5EF4-FFF2-40B4-BE49-F238E27FC236}">
                <a16:creationId xmlns:a16="http://schemas.microsoft.com/office/drawing/2014/main" id="{6F550420-F76D-7129-E358-C27424FF709F}"/>
              </a:ext>
            </a:extLst>
          </p:cNvPr>
          <p:cNvGrpSpPr/>
          <p:nvPr/>
        </p:nvGrpSpPr>
        <p:grpSpPr>
          <a:xfrm>
            <a:off x="271537" y="625944"/>
            <a:ext cx="282019" cy="401111"/>
            <a:chOff x="3342275" y="2615925"/>
            <a:chExt cx="339700" cy="483150"/>
          </a:xfrm>
        </p:grpSpPr>
        <p:sp>
          <p:nvSpPr>
            <p:cNvPr id="4" name="Google Shape;870;p39">
              <a:extLst>
                <a:ext uri="{FF2B5EF4-FFF2-40B4-BE49-F238E27FC236}">
                  <a16:creationId xmlns:a16="http://schemas.microsoft.com/office/drawing/2014/main" id="{A65F5031-FCBB-934B-2F4A-9B0320D23C54}"/>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5" name="Google Shape;871;p39">
              <a:extLst>
                <a:ext uri="{FF2B5EF4-FFF2-40B4-BE49-F238E27FC236}">
                  <a16:creationId xmlns:a16="http://schemas.microsoft.com/office/drawing/2014/main" id="{5DEDA297-5135-8F4D-BEC7-FAD4D88CAB66}"/>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7" name="Picture 6">
            <a:extLst>
              <a:ext uri="{FF2B5EF4-FFF2-40B4-BE49-F238E27FC236}">
                <a16:creationId xmlns:a16="http://schemas.microsoft.com/office/drawing/2014/main" id="{A8F17C03-E2DA-3197-23B8-80CEAC7FB051}"/>
              </a:ext>
            </a:extLst>
          </p:cNvPr>
          <p:cNvPicPr>
            <a:picLocks noChangeAspect="1"/>
          </p:cNvPicPr>
          <p:nvPr/>
        </p:nvPicPr>
        <p:blipFill>
          <a:blip r:embed="rId2"/>
          <a:stretch>
            <a:fillRect/>
          </a:stretch>
        </p:blipFill>
        <p:spPr>
          <a:xfrm>
            <a:off x="0" y="1831657"/>
            <a:ext cx="9144000" cy="2090262"/>
          </a:xfrm>
          <a:prstGeom prst="rect">
            <a:avLst/>
          </a:prstGeom>
        </p:spPr>
      </p:pic>
    </p:spTree>
    <p:extLst>
      <p:ext uri="{BB962C8B-B14F-4D97-AF65-F5344CB8AC3E}">
        <p14:creationId xmlns:p14="http://schemas.microsoft.com/office/powerpoint/2010/main" val="301137553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AFDFE3FB-6CAC-21E9-C6DA-333FBBA84143}"/>
            </a:ext>
          </a:extLst>
        </p:cNvPr>
        <p:cNvGrpSpPr/>
        <p:nvPr/>
      </p:nvGrpSpPr>
      <p:grpSpPr>
        <a:xfrm>
          <a:off x="0" y="0"/>
          <a:ext cx="0" cy="0"/>
          <a:chOff x="0" y="0"/>
          <a:chExt cx="0" cy="0"/>
        </a:xfrm>
      </p:grpSpPr>
      <p:sp>
        <p:nvSpPr>
          <p:cNvPr id="1048849" name="Google Shape;859;p39">
            <a:extLst>
              <a:ext uri="{FF2B5EF4-FFF2-40B4-BE49-F238E27FC236}">
                <a16:creationId xmlns:a16="http://schemas.microsoft.com/office/drawing/2014/main" id="{E708498A-A37E-5DD0-6755-16E0D7D3B21D}"/>
              </a:ext>
            </a:extLst>
          </p:cNvPr>
          <p:cNvSpPr txBox="1">
            <a:spLocks noGrp="1"/>
          </p:cNvSpPr>
          <p:nvPr>
            <p:ph type="title"/>
          </p:nvPr>
        </p:nvSpPr>
        <p:spPr>
          <a:xfrm>
            <a:off x="638723" y="228292"/>
            <a:ext cx="7704000" cy="505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a:t>
            </a:r>
            <a:endParaRPr dirty="0"/>
          </a:p>
        </p:txBody>
      </p:sp>
      <p:grpSp>
        <p:nvGrpSpPr>
          <p:cNvPr id="123" name="Google Shape;869;p39">
            <a:extLst>
              <a:ext uri="{FF2B5EF4-FFF2-40B4-BE49-F238E27FC236}">
                <a16:creationId xmlns:a16="http://schemas.microsoft.com/office/drawing/2014/main" id="{B7191B41-18EB-670D-6B14-C4BE430311FC}"/>
              </a:ext>
            </a:extLst>
          </p:cNvPr>
          <p:cNvGrpSpPr/>
          <p:nvPr/>
        </p:nvGrpSpPr>
        <p:grpSpPr>
          <a:xfrm>
            <a:off x="292968" y="280593"/>
            <a:ext cx="282019" cy="401111"/>
            <a:chOff x="3342275" y="2615925"/>
            <a:chExt cx="339700" cy="483150"/>
          </a:xfrm>
        </p:grpSpPr>
        <p:sp>
          <p:nvSpPr>
            <p:cNvPr id="1048850" name="Google Shape;870;p39">
              <a:extLst>
                <a:ext uri="{FF2B5EF4-FFF2-40B4-BE49-F238E27FC236}">
                  <a16:creationId xmlns:a16="http://schemas.microsoft.com/office/drawing/2014/main" id="{91DF76BC-06AF-730D-7996-01EA0BBA9060}"/>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51" name="Google Shape;871;p39">
              <a:extLst>
                <a:ext uri="{FF2B5EF4-FFF2-40B4-BE49-F238E27FC236}">
                  <a16:creationId xmlns:a16="http://schemas.microsoft.com/office/drawing/2014/main" id="{E7F1D607-0206-38AC-0890-B82D8743609C}"/>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7AD5DC79-C3C1-39E6-0494-793A0E2D3DA9}"/>
              </a:ext>
            </a:extLst>
          </p:cNvPr>
          <p:cNvPicPr>
            <a:picLocks noChangeAspect="1"/>
          </p:cNvPicPr>
          <p:nvPr/>
        </p:nvPicPr>
        <p:blipFill>
          <a:blip r:embed="rId3"/>
          <a:stretch>
            <a:fillRect/>
          </a:stretch>
        </p:blipFill>
        <p:spPr>
          <a:xfrm>
            <a:off x="117872" y="820520"/>
            <a:ext cx="8908256" cy="3848100"/>
          </a:xfrm>
          <a:prstGeom prst="rect">
            <a:avLst/>
          </a:prstGeom>
        </p:spPr>
      </p:pic>
    </p:spTree>
    <p:extLst>
      <p:ext uri="{BB962C8B-B14F-4D97-AF65-F5344CB8AC3E}">
        <p14:creationId xmlns:p14="http://schemas.microsoft.com/office/powerpoint/2010/main" val="272274287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a:extLst>
            <a:ext uri="{FF2B5EF4-FFF2-40B4-BE49-F238E27FC236}">
              <a16:creationId xmlns:a16="http://schemas.microsoft.com/office/drawing/2014/main" id="{CD11ED6E-95BB-3EE1-09D4-9AFAC536A89F}"/>
            </a:ext>
          </a:extLst>
        </p:cNvPr>
        <p:cNvGrpSpPr/>
        <p:nvPr/>
      </p:nvGrpSpPr>
      <p:grpSpPr>
        <a:xfrm>
          <a:off x="0" y="0"/>
          <a:ext cx="0" cy="0"/>
          <a:chOff x="0" y="0"/>
          <a:chExt cx="0" cy="0"/>
        </a:xfrm>
      </p:grpSpPr>
      <p:sp>
        <p:nvSpPr>
          <p:cNvPr id="1048849" name="Google Shape;859;p39">
            <a:extLst>
              <a:ext uri="{FF2B5EF4-FFF2-40B4-BE49-F238E27FC236}">
                <a16:creationId xmlns:a16="http://schemas.microsoft.com/office/drawing/2014/main" id="{47F19D9F-6A7D-0F7E-BF65-8E62C4081992}"/>
              </a:ext>
            </a:extLst>
          </p:cNvPr>
          <p:cNvSpPr txBox="1">
            <a:spLocks noGrp="1"/>
          </p:cNvSpPr>
          <p:nvPr>
            <p:ph type="title"/>
          </p:nvPr>
        </p:nvSpPr>
        <p:spPr>
          <a:xfrm>
            <a:off x="638723" y="228292"/>
            <a:ext cx="7704000" cy="505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Voter dashboard</a:t>
            </a:r>
            <a:endParaRPr dirty="0"/>
          </a:p>
        </p:txBody>
      </p:sp>
      <p:grpSp>
        <p:nvGrpSpPr>
          <p:cNvPr id="123" name="Google Shape;869;p39">
            <a:extLst>
              <a:ext uri="{FF2B5EF4-FFF2-40B4-BE49-F238E27FC236}">
                <a16:creationId xmlns:a16="http://schemas.microsoft.com/office/drawing/2014/main" id="{CDA9430F-FC5E-279B-7725-F4FC4E19F9D0}"/>
              </a:ext>
            </a:extLst>
          </p:cNvPr>
          <p:cNvGrpSpPr/>
          <p:nvPr/>
        </p:nvGrpSpPr>
        <p:grpSpPr>
          <a:xfrm>
            <a:off x="292968" y="280593"/>
            <a:ext cx="282019" cy="401111"/>
            <a:chOff x="3342275" y="2615925"/>
            <a:chExt cx="339700" cy="483150"/>
          </a:xfrm>
        </p:grpSpPr>
        <p:sp>
          <p:nvSpPr>
            <p:cNvPr id="1048850" name="Google Shape;870;p39">
              <a:extLst>
                <a:ext uri="{FF2B5EF4-FFF2-40B4-BE49-F238E27FC236}">
                  <a16:creationId xmlns:a16="http://schemas.microsoft.com/office/drawing/2014/main" id="{062F8866-30C8-BC53-96C6-130067045EA9}"/>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1048851" name="Google Shape;871;p39">
              <a:extLst>
                <a:ext uri="{FF2B5EF4-FFF2-40B4-BE49-F238E27FC236}">
                  <a16:creationId xmlns:a16="http://schemas.microsoft.com/office/drawing/2014/main" id="{E4B09FDE-30F9-4CE9-C078-AAACF20E1D4F}"/>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FBDFF406-1257-704C-E478-FD9C2150A41E}"/>
              </a:ext>
            </a:extLst>
          </p:cNvPr>
          <p:cNvPicPr>
            <a:picLocks noChangeAspect="1"/>
          </p:cNvPicPr>
          <p:nvPr/>
        </p:nvPicPr>
        <p:blipFill>
          <a:blip r:embed="rId3"/>
          <a:stretch>
            <a:fillRect/>
          </a:stretch>
        </p:blipFill>
        <p:spPr>
          <a:xfrm>
            <a:off x="638723" y="886777"/>
            <a:ext cx="8026762" cy="3883343"/>
          </a:xfrm>
          <a:prstGeom prst="rect">
            <a:avLst/>
          </a:prstGeom>
        </p:spPr>
      </p:pic>
    </p:spTree>
    <p:extLst>
      <p:ext uri="{BB962C8B-B14F-4D97-AF65-F5344CB8AC3E}">
        <p14:creationId xmlns:p14="http://schemas.microsoft.com/office/powerpoint/2010/main" val="419599443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grpSp>
        <p:nvGrpSpPr>
          <p:cNvPr id="166" name="Google Shape;1326;p49"/>
          <p:cNvGrpSpPr/>
          <p:nvPr/>
        </p:nvGrpSpPr>
        <p:grpSpPr>
          <a:xfrm>
            <a:off x="1732468" y="8334218"/>
            <a:ext cx="1124134" cy="1349539"/>
            <a:chOff x="1468775" y="2444825"/>
            <a:chExt cx="719400" cy="863650"/>
          </a:xfrm>
        </p:grpSpPr>
        <p:sp>
          <p:nvSpPr>
            <p:cNvPr id="1048985"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6"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7"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8"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89"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0"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1"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2"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3"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4"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5"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6"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7"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8"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99"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0"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1"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2"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3"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4"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5"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6"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7"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8"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09"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0"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1"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2"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3"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4"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5"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6"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7"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8"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19"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4DB6A9E2-61B7-B151-D7D2-C4B623CFF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0" name="Title 1"/>
          <p:cNvSpPr>
            <a:spLocks noGrp="1"/>
          </p:cNvSpPr>
          <p:nvPr>
            <p:ph type="title"/>
          </p:nvPr>
        </p:nvSpPr>
        <p:spPr>
          <a:xfrm>
            <a:off x="605700" y="290763"/>
            <a:ext cx="7704000" cy="576000"/>
          </a:xfrm>
        </p:spPr>
        <p:txBody>
          <a:bodyPr/>
          <a:lstStyle/>
          <a:p>
            <a:pPr algn="l"/>
            <a:r>
              <a:rPr lang="en-IN" dirty="0"/>
              <a:t>PROJECT OBJECTIVE</a:t>
            </a:r>
          </a:p>
        </p:txBody>
      </p:sp>
      <p:sp>
        <p:nvSpPr>
          <p:cNvPr id="1048741" name="Text Placeholder 2"/>
          <p:cNvSpPr>
            <a:spLocks noGrp="1"/>
          </p:cNvSpPr>
          <p:nvPr>
            <p:ph type="body" idx="1"/>
          </p:nvPr>
        </p:nvSpPr>
        <p:spPr>
          <a:xfrm>
            <a:off x="605699" y="1027099"/>
            <a:ext cx="7703999" cy="3737781"/>
          </a:xfrm>
        </p:spPr>
        <p:txBody>
          <a:bodyPr vert="horz"/>
          <a:lstStyle/>
          <a:p>
            <a:pPr marL="152400" indent="0" algn="just">
              <a:buNone/>
            </a:pPr>
            <a:r>
              <a:rPr lang="en-US" dirty="0"/>
              <a:t>The objectives of an </a:t>
            </a:r>
            <a:r>
              <a:rPr lang="en-US" b="1" dirty="0"/>
              <a:t>online voting system</a:t>
            </a:r>
            <a:r>
              <a:rPr lang="en-US" dirty="0"/>
              <a:t> project are focused on ensuring security, accessibility, and transparency while maintaining legal and technical integrity. Key project objectives include:</a:t>
            </a:r>
          </a:p>
          <a:p>
            <a:pPr algn="just">
              <a:buFont typeface="+mj-lt"/>
              <a:buAutoNum type="arabicPeriod"/>
            </a:pPr>
            <a:r>
              <a:rPr lang="en-US" b="1" dirty="0"/>
              <a:t>User Accessibility:</a:t>
            </a:r>
            <a:r>
              <a:rPr lang="en-US" dirty="0"/>
              <a:t> A user-friendly interface is crucial for ensuring that all eligible voters, including those with limited technical knowledge, can easily participate. The system should be accessible across various devices (e.g., desktops, smartphones) and comply with accessibility standards for people with disabilities.</a:t>
            </a:r>
          </a:p>
          <a:p>
            <a:pPr algn="just">
              <a:buFont typeface="+mj-lt"/>
              <a:buAutoNum type="arabicPeriod"/>
            </a:pPr>
            <a:r>
              <a:rPr lang="en-US" b="1" dirty="0"/>
              <a:t>Scalability and Reliability:</a:t>
            </a:r>
            <a:r>
              <a:rPr lang="en-US" dirty="0"/>
              <a:t> The system must be scalable to handle high voter traffic, especially on election day, without performance degradation.</a:t>
            </a:r>
          </a:p>
          <a:p>
            <a:pPr algn="just">
              <a:buFont typeface="+mj-lt"/>
              <a:buAutoNum type="arabicPeriod"/>
            </a:pPr>
            <a:r>
              <a:rPr lang="en-US" b="1" dirty="0"/>
              <a:t>User Accessibility</a:t>
            </a:r>
            <a:r>
              <a:rPr lang="en-US" dirty="0"/>
              <a:t>: A user-friendly interface is crucial for ensuring that all eligible voters, including those with limited technical knowledge, can easily participate. </a:t>
            </a:r>
            <a:endParaRPr lang="en-IN" dirty="0"/>
          </a:p>
        </p:txBody>
      </p:sp>
      <p:pic>
        <p:nvPicPr>
          <p:cNvPr id="4098" name="Picture 2" descr="Voting Is an Act of Love - Ignatian ...">
            <a:extLst>
              <a:ext uri="{FF2B5EF4-FFF2-40B4-BE49-F238E27FC236}">
                <a16:creationId xmlns:a16="http://schemas.microsoft.com/office/drawing/2014/main" id="{8C1EC7AC-0555-284C-952D-A45F041E3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419" y="225483"/>
            <a:ext cx="923060" cy="801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1048626"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63" name="Google Shape;395;p26"/>
          <p:cNvGrpSpPr/>
          <p:nvPr/>
        </p:nvGrpSpPr>
        <p:grpSpPr>
          <a:xfrm>
            <a:off x="783086" y="689779"/>
            <a:ext cx="2216163" cy="875722"/>
            <a:chOff x="628487" y="925991"/>
            <a:chExt cx="2273221" cy="875722"/>
          </a:xfrm>
        </p:grpSpPr>
        <p:sp>
          <p:nvSpPr>
            <p:cNvPr id="1048627" name="Google Shape;396;p26"/>
            <p:cNvSpPr txBox="1"/>
            <p:nvPr/>
          </p:nvSpPr>
          <p:spPr>
            <a:xfrm>
              <a:off x="926208" y="925991"/>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ea typeface="Oswald"/>
                  <a:cs typeface="Oswald"/>
                  <a:sym typeface="Oswald"/>
                </a:rPr>
                <a:t>JAVA </a:t>
              </a:r>
              <a:endParaRPr sz="1800" dirty="0">
                <a:solidFill>
                  <a:schemeClr val="accent1"/>
                </a:solidFill>
                <a:ea typeface="Oswald"/>
                <a:cs typeface="Oswald"/>
                <a:sym typeface="Oswald"/>
              </a:endParaRPr>
            </a:p>
          </p:txBody>
        </p:sp>
        <p:sp>
          <p:nvSpPr>
            <p:cNvPr id="1048628" name="Google Shape;397;p26"/>
            <p:cNvSpPr txBox="1"/>
            <p:nvPr/>
          </p:nvSpPr>
          <p:spPr>
            <a:xfrm>
              <a:off x="628487" y="1228713"/>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cs typeface="Times New Roman" panose="02020603050405020304" pitchFamily="18" charset="0"/>
                </a:rPr>
                <a:t>Java is an object-oriented programming (OOP) language, which means it supports the principles and concepts of object-oriented programming. </a:t>
              </a:r>
              <a:endParaRPr sz="1200" dirty="0">
                <a:solidFill>
                  <a:schemeClr val="tx1">
                    <a:lumMod val="75000"/>
                  </a:schemeClr>
                </a:solidFill>
                <a:ea typeface="Roboto"/>
                <a:cs typeface="Times New Roman" panose="02020603050405020304" pitchFamily="18" charset="0"/>
                <a:sym typeface="Roboto"/>
              </a:endParaRPr>
            </a:p>
          </p:txBody>
        </p:sp>
      </p:grpSp>
      <p:grpSp>
        <p:nvGrpSpPr>
          <p:cNvPr id="64" name="Google Shape;398;p26"/>
          <p:cNvGrpSpPr/>
          <p:nvPr/>
        </p:nvGrpSpPr>
        <p:grpSpPr>
          <a:xfrm>
            <a:off x="657425" y="2182284"/>
            <a:ext cx="2031848" cy="838062"/>
            <a:chOff x="-2628127" y="4155108"/>
            <a:chExt cx="2084160" cy="838062"/>
          </a:xfrm>
        </p:grpSpPr>
        <p:sp>
          <p:nvSpPr>
            <p:cNvPr id="104862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ea typeface="Oswald"/>
                  <a:cs typeface="Oswald"/>
                  <a:sym typeface="Oswald"/>
                </a:rPr>
                <a:t>ANGULAR</a:t>
              </a:r>
              <a:endParaRPr sz="1800" dirty="0">
                <a:solidFill>
                  <a:schemeClr val="accent2"/>
                </a:solidFill>
                <a:ea typeface="Oswald"/>
                <a:cs typeface="Oswald"/>
                <a:sym typeface="Oswald"/>
              </a:endParaRPr>
            </a:p>
          </p:txBody>
        </p:sp>
        <p:sp>
          <p:nvSpPr>
            <p:cNvPr id="104863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rPr>
                <a:t>Angular is a TypeScript-based framework that uses HTML, CSS, and JavaScript to build robust and scalable single-page applications.</a:t>
              </a:r>
              <a:endParaRPr lang="en-US" b="0" i="0" dirty="0">
                <a:solidFill>
                  <a:srgbClr val="374151"/>
                </a:solidFill>
                <a:effectLst/>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65" name="Google Shape;401;p26"/>
          <p:cNvGrpSpPr/>
          <p:nvPr/>
        </p:nvGrpSpPr>
        <p:grpSpPr>
          <a:xfrm>
            <a:off x="859571" y="3552028"/>
            <a:ext cx="2615728" cy="812626"/>
            <a:chOff x="856380" y="3665901"/>
            <a:chExt cx="2683073" cy="812626"/>
          </a:xfrm>
        </p:grpSpPr>
        <p:sp>
          <p:nvSpPr>
            <p:cNvPr id="1048631" name="Google Shape;402;p26"/>
            <p:cNvSpPr txBox="1"/>
            <p:nvPr/>
          </p:nvSpPr>
          <p:spPr>
            <a:xfrm>
              <a:off x="1028719" y="3665901"/>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ea typeface="Oswald"/>
                  <a:cs typeface="Oswald"/>
                  <a:sym typeface="Oswald"/>
                </a:rPr>
                <a:t>JAVASCRIPT</a:t>
              </a:r>
              <a:endParaRPr sz="1800" dirty="0">
                <a:solidFill>
                  <a:schemeClr val="accent3"/>
                </a:solidFill>
                <a:ea typeface="Oswald"/>
                <a:cs typeface="Oswald"/>
                <a:sym typeface="Oswald"/>
              </a:endParaRPr>
            </a:p>
          </p:txBody>
        </p:sp>
        <p:sp>
          <p:nvSpPr>
            <p:cNvPr id="1048632"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rPr>
                <a:t>JavaScript is a widely used programming language primarily used for web development. </a:t>
              </a:r>
              <a:endParaRPr sz="1200" dirty="0">
                <a:solidFill>
                  <a:schemeClr val="tx1">
                    <a:lumMod val="75000"/>
                  </a:schemeClr>
                </a:solidFill>
                <a:ea typeface="Roboto"/>
                <a:cs typeface="Roboto"/>
                <a:sym typeface="Roboto"/>
              </a:endParaRPr>
            </a:p>
          </p:txBody>
        </p:sp>
      </p:grpSp>
      <p:grpSp>
        <p:nvGrpSpPr>
          <p:cNvPr id="66" name="Google Shape;407;p26"/>
          <p:cNvGrpSpPr/>
          <p:nvPr/>
        </p:nvGrpSpPr>
        <p:grpSpPr>
          <a:xfrm>
            <a:off x="6498079" y="1768663"/>
            <a:ext cx="2575605" cy="921465"/>
            <a:chOff x="6249187" y="2372585"/>
            <a:chExt cx="2641916" cy="921465"/>
          </a:xfrm>
        </p:grpSpPr>
        <p:sp>
          <p:nvSpPr>
            <p:cNvPr id="1048633" name="Google Shape;408;p26"/>
            <p:cNvSpPr txBox="1"/>
            <p:nvPr/>
          </p:nvSpPr>
          <p:spPr>
            <a:xfrm>
              <a:off x="6673608" y="2372585"/>
              <a:ext cx="1975500" cy="4758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800" dirty="0">
                  <a:solidFill>
                    <a:schemeClr val="accent5"/>
                  </a:solidFill>
                  <a:ea typeface="Oswald"/>
                  <a:cs typeface="Oswald"/>
                  <a:sym typeface="Oswald"/>
                </a:rPr>
                <a:t>HTML</a:t>
              </a:r>
              <a:endParaRPr sz="1800" dirty="0">
                <a:solidFill>
                  <a:schemeClr val="accent5"/>
                </a:solidFill>
                <a:ea typeface="Oswald"/>
                <a:cs typeface="Oswald"/>
                <a:sym typeface="Oswald"/>
              </a:endParaRPr>
            </a:p>
          </p:txBody>
        </p:sp>
        <p:sp>
          <p:nvSpPr>
            <p:cNvPr id="1048634" name="Google Shape;409;p26"/>
            <p:cNvSpPr txBox="1"/>
            <p:nvPr/>
          </p:nvSpPr>
          <p:spPr>
            <a:xfrm>
              <a:off x="6249187" y="2721050"/>
              <a:ext cx="2641916" cy="573000"/>
            </a:xfrm>
            <a:prstGeom prst="rect">
              <a:avLst/>
            </a:prstGeom>
            <a:noFill/>
            <a:ln>
              <a:noFill/>
            </a:ln>
          </p:spPr>
          <p:txBody>
            <a:bodyPr spcFirstLastPara="1" wrap="square" lIns="91425" tIns="91425" rIns="91425" bIns="91425" anchor="t" anchorCtr="0">
              <a:noAutofit/>
            </a:bodyPr>
            <a:lstStyle/>
            <a:p>
              <a:pPr marL="0" marR="0" lvl="0" indent="0" rtl="0">
                <a:spcBef>
                  <a:spcPts val="0"/>
                </a:spcBef>
                <a:spcAft>
                  <a:spcPts val="0"/>
                </a:spcAft>
                <a:buNone/>
              </a:pPr>
              <a:r>
                <a:rPr lang="en-US" sz="1200" b="0" i="0" dirty="0">
                  <a:solidFill>
                    <a:schemeClr val="tx1">
                      <a:lumMod val="75000"/>
                    </a:schemeClr>
                  </a:solidFill>
                  <a:effectLst/>
                </a:rPr>
                <a:t>HTML, which stands for Hypertext Markup Language, is the standard markup language used for creating and structuring web pages.</a:t>
              </a:r>
              <a:endParaRPr sz="1200" dirty="0">
                <a:solidFill>
                  <a:schemeClr val="tx1">
                    <a:lumMod val="75000"/>
                  </a:schemeClr>
                </a:solidFill>
                <a:ea typeface="Roboto"/>
                <a:cs typeface="Roboto"/>
                <a:sym typeface="Roboto"/>
              </a:endParaRPr>
            </a:p>
          </p:txBody>
        </p:sp>
      </p:grpSp>
      <p:grpSp>
        <p:nvGrpSpPr>
          <p:cNvPr id="67" name="Google Shape;410;p26"/>
          <p:cNvGrpSpPr/>
          <p:nvPr/>
        </p:nvGrpSpPr>
        <p:grpSpPr>
          <a:xfrm>
            <a:off x="6090982" y="3162846"/>
            <a:ext cx="2666000" cy="917816"/>
            <a:chOff x="6512098" y="3380444"/>
            <a:chExt cx="2734639" cy="917816"/>
          </a:xfrm>
        </p:grpSpPr>
        <p:sp>
          <p:nvSpPr>
            <p:cNvPr id="1048635" name="Google Shape;411;p26"/>
            <p:cNvSpPr txBox="1"/>
            <p:nvPr/>
          </p:nvSpPr>
          <p:spPr>
            <a:xfrm>
              <a:off x="6512098" y="3380444"/>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ea typeface="Oswald"/>
                  <a:cs typeface="Oswald"/>
                  <a:sym typeface="Oswald"/>
                </a:rPr>
                <a:t>POSTMAN</a:t>
              </a:r>
              <a:endParaRPr sz="1800" dirty="0">
                <a:solidFill>
                  <a:schemeClr val="accent6"/>
                </a:solidFill>
                <a:ea typeface="Oswald"/>
                <a:cs typeface="Oswald"/>
                <a:sym typeface="Oswald"/>
              </a:endParaRPr>
            </a:p>
          </p:txBody>
        </p:sp>
        <p:sp>
          <p:nvSpPr>
            <p:cNvPr id="1048636" name="Google Shape;412;p26"/>
            <p:cNvSpPr txBox="1"/>
            <p:nvPr/>
          </p:nvSpPr>
          <p:spPr>
            <a:xfrm>
              <a:off x="6929676" y="3725260"/>
              <a:ext cx="2317061" cy="573000"/>
            </a:xfrm>
            <a:prstGeom prst="rect">
              <a:avLst/>
            </a:prstGeom>
            <a:noFill/>
            <a:ln>
              <a:noFill/>
            </a:ln>
          </p:spPr>
          <p:txBody>
            <a:bodyPr spcFirstLastPara="1" wrap="square" lIns="91425" tIns="91425" rIns="91425" bIns="91425" anchor="t" anchorCtr="0">
              <a:noAutofit/>
            </a:bodyPr>
            <a:lstStyle/>
            <a:p>
              <a:pPr marL="0" marR="0" lvl="0" indent="0" rtl="0">
                <a:spcBef>
                  <a:spcPts val="0"/>
                </a:spcBef>
                <a:spcAft>
                  <a:spcPts val="0"/>
                </a:spcAft>
                <a:buNone/>
              </a:pPr>
              <a:r>
                <a:rPr lang="en-US" sz="1200" b="0" i="0" dirty="0">
                  <a:solidFill>
                    <a:schemeClr val="tx1">
                      <a:lumMod val="75000"/>
                    </a:schemeClr>
                  </a:solidFill>
                  <a:effectLst/>
                </a:rPr>
                <a:t>Postman is a popular collaboration platform and toolset used by developers to build, test, and document APIs</a:t>
              </a:r>
              <a:endParaRPr sz="1200" dirty="0">
                <a:solidFill>
                  <a:schemeClr val="tx1">
                    <a:lumMod val="75000"/>
                  </a:schemeClr>
                </a:solidFill>
                <a:ea typeface="Roboto"/>
                <a:cs typeface="Roboto"/>
                <a:sym typeface="Roboto"/>
              </a:endParaRPr>
            </a:p>
          </p:txBody>
        </p:sp>
      </p:grpSp>
      <p:grpSp>
        <p:nvGrpSpPr>
          <p:cNvPr id="68" name="Google Shape;413;p26"/>
          <p:cNvGrpSpPr/>
          <p:nvPr/>
        </p:nvGrpSpPr>
        <p:grpSpPr>
          <a:xfrm>
            <a:off x="3274438" y="1509318"/>
            <a:ext cx="2762877" cy="2323116"/>
            <a:chOff x="6384600" y="2378025"/>
            <a:chExt cx="1672950" cy="1406500"/>
          </a:xfrm>
        </p:grpSpPr>
        <p:sp>
          <p:nvSpPr>
            <p:cNvPr id="1048637"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8"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9"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0"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1"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2"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3"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4"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5"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6"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7"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8"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9"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0"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1"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2"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3"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4"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5"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6"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7"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8"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59"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0"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1"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2"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3"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4"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5"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6"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7"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8"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9"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0"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1"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2"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3"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4"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5"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6"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7"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8"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9"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680"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1"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2"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3"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4"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5"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6"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7"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8"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89"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0"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1"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2"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3"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4"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5"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6"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7"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8"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9"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0"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1"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2"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3"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4"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5"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6"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7"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8"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9"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0"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1"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712"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3"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4"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5"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6"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7"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8"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19"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0"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1"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2"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1048723"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4"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5"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6"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727"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728"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29"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0"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31"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5728"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145729" name="Google Shape;511;p26"/>
          <p:cNvCxnSpPr>
            <a:cxnSpLocks/>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145730" name="Google Shape;513;p26"/>
          <p:cNvCxnSpPr>
            <a:cxnSpLocks/>
          </p:cNvCxnSpPr>
          <p:nvPr/>
        </p:nvCxnSpPr>
        <p:spPr>
          <a:xfrm rot="10800000">
            <a:off x="5412079" y="2234474"/>
            <a:ext cx="1086000" cy="266400"/>
          </a:xfrm>
          <a:prstGeom prst="bentConnector3">
            <a:avLst>
              <a:gd name="adj1" fmla="val 38912"/>
            </a:avLst>
          </a:prstGeom>
          <a:noFill/>
          <a:ln w="9525" cap="flat" cmpd="sng">
            <a:solidFill>
              <a:schemeClr val="dk1"/>
            </a:solidFill>
            <a:prstDash val="solid"/>
            <a:round/>
            <a:headEnd type="none" w="med" len="med"/>
            <a:tailEnd type="oval" w="med" len="med"/>
          </a:ln>
        </p:spPr>
      </p:cxnSp>
      <p:sp>
        <p:nvSpPr>
          <p:cNvPr id="1048732" name="Google Shape;499;p26"/>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Java</a:t>
            </a:r>
            <a:endParaRPr sz="1000" dirty="0"/>
          </a:p>
        </p:txBody>
      </p:sp>
      <p:sp>
        <p:nvSpPr>
          <p:cNvPr id="1048733" name="Google Shape;488;p26"/>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3145731" name="Google Shape;514;p26"/>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145732" name="Google Shape;509;p26"/>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145733" name="Google Shape;513;p26"/>
          <p:cNvCxnSpPr>
            <a:cxnSpLocks/>
          </p:cNvCxnSpPr>
          <p:nvPr/>
        </p:nvCxnSpPr>
        <p:spPr>
          <a:xfrm rot="10800000" flipV="1">
            <a:off x="5544759" y="1316237"/>
            <a:ext cx="443395" cy="407207"/>
          </a:xfrm>
          <a:prstGeom prst="bentConnector3">
            <a:avLst>
              <a:gd name="adj1" fmla="val 43264"/>
            </a:avLst>
          </a:prstGeom>
          <a:noFill/>
          <a:ln w="9525" cap="flat" cmpd="sng">
            <a:solidFill>
              <a:srgbClr val="CEF3F5"/>
            </a:solidFill>
            <a:prstDash val="solid"/>
            <a:round/>
            <a:headEnd type="none" w="med" len="med"/>
            <a:tailEnd type="oval" w="med" len="med"/>
          </a:ln>
        </p:spPr>
      </p:cxnSp>
      <p:sp>
        <p:nvSpPr>
          <p:cNvPr id="1048734" name="Google Shape;488;p26"/>
          <p:cNvSpPr/>
          <p:nvPr/>
        </p:nvSpPr>
        <p:spPr>
          <a:xfrm>
            <a:off x="4854434" y="1590793"/>
            <a:ext cx="634247" cy="349029"/>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200" dirty="0">
                <a:latin typeface="Arial"/>
              </a:rPr>
              <a:t>Spring </a:t>
            </a:r>
            <a:endParaRPr sz="1200" dirty="0"/>
          </a:p>
        </p:txBody>
      </p:sp>
      <p:grpSp>
        <p:nvGrpSpPr>
          <p:cNvPr id="69" name="Google Shape;410;p26"/>
          <p:cNvGrpSpPr/>
          <p:nvPr/>
        </p:nvGrpSpPr>
        <p:grpSpPr>
          <a:xfrm>
            <a:off x="5726939" y="327144"/>
            <a:ext cx="3020581" cy="1058812"/>
            <a:chOff x="6448494" y="3428900"/>
            <a:chExt cx="3045080" cy="1040609"/>
          </a:xfrm>
        </p:grpSpPr>
        <p:sp>
          <p:nvSpPr>
            <p:cNvPr id="1048735"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US" sz="1800" dirty="0">
                  <a:solidFill>
                    <a:srgbClr val="972CB4"/>
                  </a:solidFill>
                  <a:latin typeface="+mn-lt"/>
                  <a:ea typeface="Oswald"/>
                  <a:cs typeface="Oswald"/>
                  <a:sym typeface="Oswald"/>
                </a:rPr>
                <a:t>SPRING </a:t>
              </a:r>
              <a:endParaRPr sz="1800" dirty="0">
                <a:solidFill>
                  <a:srgbClr val="972CB4"/>
                </a:solidFill>
                <a:latin typeface="+mn-lt"/>
                <a:ea typeface="Oswald"/>
                <a:cs typeface="Oswald"/>
                <a:sym typeface="Oswald"/>
              </a:endParaRPr>
            </a:p>
          </p:txBody>
        </p:sp>
        <p:sp>
          <p:nvSpPr>
            <p:cNvPr id="1048736" name="Google Shape;412;p26"/>
            <p:cNvSpPr txBox="1"/>
            <p:nvPr/>
          </p:nvSpPr>
          <p:spPr>
            <a:xfrm>
              <a:off x="6711827" y="3760586"/>
              <a:ext cx="2781747" cy="708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200" dirty="0">
                  <a:solidFill>
                    <a:srgbClr val="70DCE2"/>
                  </a:solidFill>
                  <a:latin typeface="+mn-lt"/>
                  <a:ea typeface="Roboto"/>
                  <a:cs typeface="Roboto"/>
                  <a:sym typeface="Roboto"/>
                </a:rPr>
                <a:t>Spring Boot is an advanced application framework, designed to simplify the development of Java applications by providing built-in tools and libraries</a:t>
              </a:r>
              <a:endParaRPr sz="1200" dirty="0">
                <a:solidFill>
                  <a:srgbClr val="70DCE2"/>
                </a:solidFill>
                <a:latin typeface="+mn-lt"/>
                <a:ea typeface="Roboto"/>
                <a:cs typeface="Roboto"/>
                <a:sym typeface="Roboto"/>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title"/>
          </p:nvPr>
        </p:nvSpPr>
        <p:spPr>
          <a:xfrm>
            <a:off x="497750" y="245769"/>
            <a:ext cx="7704000" cy="576000"/>
          </a:xfrm>
        </p:spPr>
        <p:txBody>
          <a:bodyPr/>
          <a:lstStyle/>
          <a:p>
            <a:pPr algn="l"/>
            <a:r>
              <a:rPr lang="en-IN" dirty="0"/>
              <a:t>PROPOSED SYSTEM</a:t>
            </a:r>
          </a:p>
        </p:txBody>
      </p:sp>
      <p:sp>
        <p:nvSpPr>
          <p:cNvPr id="1048594" name="Text Placeholder 2"/>
          <p:cNvSpPr>
            <a:spLocks noGrp="1"/>
          </p:cNvSpPr>
          <p:nvPr>
            <p:ph type="body" idx="1"/>
          </p:nvPr>
        </p:nvSpPr>
        <p:spPr>
          <a:xfrm>
            <a:off x="497750" y="971150"/>
            <a:ext cx="7704000" cy="3924450"/>
          </a:xfrm>
        </p:spPr>
        <p:txBody>
          <a:bodyPr/>
          <a:lstStyle/>
          <a:p>
            <a:r>
              <a:rPr lang="en-US" dirty="0">
                <a:solidFill>
                  <a:schemeClr val="tx1">
                    <a:lumMod val="75000"/>
                  </a:schemeClr>
                </a:solidFill>
              </a:rPr>
              <a:t>The platform for voters to browse </a:t>
            </a:r>
            <a:r>
              <a:rPr lang="en-US" b="0" i="0" dirty="0">
                <a:solidFill>
                  <a:schemeClr val="tx1">
                    <a:lumMod val="75000"/>
                  </a:schemeClr>
                </a:solidFill>
                <a:effectLst/>
              </a:rPr>
              <a:t>proposed system of an online voting system aims to provide a seamless and user-friendly, select, and contribute their precious votes from the comfort of their homes. </a:t>
            </a:r>
            <a:endParaRPr lang="zh-CN" altLang="en-US" dirty="0"/>
          </a:p>
          <a:p>
            <a:r>
              <a:rPr lang="en-US" dirty="0">
                <a:solidFill>
                  <a:schemeClr val="tx1">
                    <a:lumMod val="75000"/>
                  </a:schemeClr>
                </a:solidFill>
              </a:rPr>
              <a:t>Given comprehensive full-stack project combines the power of Java Spring Boot, Hibernate, MySQL, and Angular. </a:t>
            </a:r>
            <a:endParaRPr lang="en-IN" dirty="0">
              <a:solidFill>
                <a:schemeClr val="tx1">
                  <a:lumMod val="75000"/>
                </a:schemeClr>
              </a:solidFill>
            </a:endParaRPr>
          </a:p>
          <a:p>
            <a:pPr algn="just"/>
            <a:r>
              <a:rPr lang="en-US" dirty="0">
                <a:solidFill>
                  <a:schemeClr val="tx1">
                    <a:lumMod val="75000"/>
                  </a:schemeClr>
                </a:solidFill>
              </a:rPr>
              <a:t>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dirty="0">
              <a:solidFill>
                <a:schemeClr val="tx1">
                  <a:lumMod val="75000"/>
                </a:schemeClr>
              </a:solidFill>
            </a:endParaRPr>
          </a:p>
        </p:txBody>
      </p:sp>
      <p:pic>
        <p:nvPicPr>
          <p:cNvPr id="2050" name="Picture 2" descr="Why voting is important as a student ...">
            <a:extLst>
              <a:ext uri="{FF2B5EF4-FFF2-40B4-BE49-F238E27FC236}">
                <a16:creationId xmlns:a16="http://schemas.microsoft.com/office/drawing/2014/main" id="{ECF8FF4C-7A81-2B3B-E472-4B43CDD7E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481" y="3966862"/>
            <a:ext cx="1514475" cy="928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itle 1"/>
          <p:cNvSpPr>
            <a:spLocks noGrp="1"/>
          </p:cNvSpPr>
          <p:nvPr>
            <p:ph type="title"/>
          </p:nvPr>
        </p:nvSpPr>
        <p:spPr>
          <a:xfrm>
            <a:off x="535850" y="296319"/>
            <a:ext cx="7704000" cy="576000"/>
          </a:xfrm>
        </p:spPr>
        <p:txBody>
          <a:bodyPr/>
          <a:lstStyle/>
          <a:p>
            <a:pPr algn="l"/>
            <a:r>
              <a:rPr lang="en-IN" dirty="0"/>
              <a:t>REQUIRED SPECIFICATIONS</a:t>
            </a:r>
            <a:br>
              <a:rPr lang="en-IN" dirty="0"/>
            </a:br>
            <a:endParaRPr lang="en-IN" dirty="0"/>
          </a:p>
        </p:txBody>
      </p:sp>
      <p:graphicFrame>
        <p:nvGraphicFramePr>
          <p:cNvPr id="4194304" name="Table 7"/>
          <p:cNvGraphicFramePr>
            <a:graphicFrameLocks noGrp="1"/>
          </p:cNvGraphicFramePr>
          <p:nvPr>
            <p:extLst>
              <p:ext uri="{D42A27DB-BD31-4B8C-83A1-F6EECF244321}">
                <p14:modId xmlns:p14="http://schemas.microsoft.com/office/powerpoint/2010/main" val="1557651709"/>
              </p:ext>
            </p:extLst>
          </p:nvPr>
        </p:nvGraphicFramePr>
        <p:xfrm>
          <a:off x="1567582" y="1132018"/>
          <a:ext cx="5473700" cy="3327300"/>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64624">
                <a:tc>
                  <a:txBody>
                    <a:bodyPr/>
                    <a:lstStyle/>
                    <a:p>
                      <a:pPr algn="ctr"/>
                      <a:r>
                        <a:rPr lang="en-US" sz="1500" dirty="0">
                          <a:latin typeface="+mn-lt"/>
                          <a:cs typeface="Times New Roman" panose="02020603050405020304" pitchFamily="18" charset="0"/>
                        </a:rPr>
                        <a:t>HARD</a:t>
                      </a:r>
                      <a:r>
                        <a:rPr lang="en-US" sz="1500" baseline="0" dirty="0">
                          <a:latin typeface="+mn-lt"/>
                          <a:cs typeface="Times New Roman" panose="02020603050405020304" pitchFamily="18" charset="0"/>
                        </a:rPr>
                        <a:t>WARE CONFIGURATION</a:t>
                      </a:r>
                      <a:endParaRPr lang="en-IN" sz="1500" dirty="0">
                        <a:latin typeface="+mn-lt"/>
                        <a:cs typeface="Times New Roman" panose="02020603050405020304" pitchFamily="18" charset="0"/>
                      </a:endParaRPr>
                    </a:p>
                  </a:txBody>
                  <a:tcPr marL="82692" marR="82692" marT="41346" marB="41346" anchor="ctr"/>
                </a:tc>
                <a:tc>
                  <a:txBody>
                    <a:bodyPr/>
                    <a:lstStyle/>
                    <a:p>
                      <a:pPr algn="ctr"/>
                      <a:r>
                        <a:rPr lang="en-US" sz="1500" dirty="0">
                          <a:latin typeface="+mn-lt"/>
                          <a:cs typeface="Times New Roman" panose="02020603050405020304" pitchFamily="18" charset="0"/>
                        </a:rPr>
                        <a:t>SOFTWARE</a:t>
                      </a:r>
                      <a:r>
                        <a:rPr lang="en-US" sz="1500" baseline="0" dirty="0">
                          <a:latin typeface="+mn-lt"/>
                          <a:cs typeface="Times New Roman" panose="02020603050405020304" pitchFamily="18" charset="0"/>
                        </a:rPr>
                        <a:t> CONFIGURATION</a:t>
                      </a:r>
                      <a:endParaRPr lang="en-IN" sz="1500" dirty="0">
                        <a:latin typeface="+mn-lt"/>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Operating</a:t>
                      </a:r>
                      <a:r>
                        <a:rPr lang="en-US" sz="1500" b="0" baseline="0" dirty="0">
                          <a:solidFill>
                            <a:schemeClr val="tx1">
                              <a:lumMod val="75000"/>
                            </a:schemeClr>
                          </a:solidFill>
                          <a:latin typeface="+mn-lt"/>
                        </a:rPr>
                        <a:t> System : Windows 10 and above</a:t>
                      </a:r>
                      <a:endParaRPr lang="en-IN" sz="1500" b="0" dirty="0">
                        <a:solidFill>
                          <a:schemeClr val="tx1">
                            <a:lumMod val="75000"/>
                          </a:schemeClr>
                        </a:solidFill>
                        <a:latin typeface="+mn-lt"/>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Software</a:t>
                      </a:r>
                      <a:r>
                        <a:rPr lang="en-US" sz="1500" b="0" baseline="0" dirty="0">
                          <a:solidFill>
                            <a:schemeClr val="tx1">
                              <a:lumMod val="75000"/>
                            </a:schemeClr>
                          </a:solidFill>
                          <a:latin typeface="+mn-lt"/>
                        </a:rPr>
                        <a:t> IDE: Eclipse, Postman, MySQL, VS Code.</a:t>
                      </a:r>
                      <a:endParaRPr lang="en-IN" sz="1500" b="0" dirty="0">
                        <a:solidFill>
                          <a:schemeClr val="tx1">
                            <a:lumMod val="75000"/>
                          </a:schemeClr>
                        </a:solidFill>
                        <a:latin typeface="+mn-lt"/>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Hard Disk: 500 GB</a:t>
                      </a:r>
                      <a:endParaRPr lang="en-IN" sz="1500" b="0" dirty="0">
                        <a:solidFill>
                          <a:schemeClr val="tx1">
                            <a:lumMod val="75000"/>
                          </a:schemeClr>
                        </a:solidFill>
                        <a:latin typeface="+mn-lt"/>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Language:</a:t>
                      </a:r>
                      <a:r>
                        <a:rPr lang="en-US" sz="1500" b="0" baseline="0" dirty="0">
                          <a:solidFill>
                            <a:schemeClr val="tx1">
                              <a:lumMod val="75000"/>
                            </a:schemeClr>
                          </a:solidFill>
                          <a:latin typeface="+mn-lt"/>
                        </a:rPr>
                        <a:t> JAVA, Type Script, HTML, CSS</a:t>
                      </a:r>
                    </a:p>
                    <a:p>
                      <a:pPr marL="285750" indent="-285750">
                        <a:buClr>
                          <a:schemeClr val="tx1">
                            <a:lumMod val="90000"/>
                          </a:schemeClr>
                        </a:buClr>
                        <a:buFont typeface="Wingdings" panose="05000000000000000000" pitchFamily="2" charset="2"/>
                        <a:buChar char="§"/>
                      </a:pPr>
                      <a:endParaRPr lang="en-IN" sz="1500" b="0" dirty="0">
                        <a:solidFill>
                          <a:schemeClr val="tx1">
                            <a:lumMod val="75000"/>
                          </a:schemeClr>
                        </a:solidFill>
                        <a:latin typeface="+mn-lt"/>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RAM: 6 GB</a:t>
                      </a:r>
                      <a:endParaRPr lang="en-IN" sz="1500" b="0" dirty="0">
                        <a:solidFill>
                          <a:schemeClr val="tx1">
                            <a:lumMod val="75000"/>
                          </a:schemeClr>
                        </a:solidFill>
                        <a:latin typeface="+mn-lt"/>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Front</a:t>
                      </a:r>
                      <a:r>
                        <a:rPr lang="en-US" sz="1500" b="0" baseline="0" dirty="0">
                          <a:solidFill>
                            <a:schemeClr val="tx1">
                              <a:lumMod val="75000"/>
                            </a:schemeClr>
                          </a:solidFill>
                          <a:latin typeface="+mn-lt"/>
                        </a:rPr>
                        <a:t> End: Angular, Boot Strap</a:t>
                      </a:r>
                    </a:p>
                    <a:p>
                      <a:pPr marL="285750" indent="-285750">
                        <a:buClr>
                          <a:schemeClr val="tx1">
                            <a:lumMod val="90000"/>
                          </a:schemeClr>
                        </a:buClr>
                        <a:buFont typeface="Wingdings" panose="05000000000000000000" pitchFamily="2" charset="2"/>
                        <a:buChar char="§"/>
                      </a:pPr>
                      <a:r>
                        <a:rPr lang="en-US" sz="1500" b="0" dirty="0">
                          <a:solidFill>
                            <a:schemeClr val="tx1">
                              <a:lumMod val="75000"/>
                            </a:schemeClr>
                          </a:solidFill>
                          <a:latin typeface="+mn-lt"/>
                        </a:rPr>
                        <a:t>Back End: Spring Boot, MySQL.</a:t>
                      </a:r>
                    </a:p>
                    <a:p>
                      <a:pPr marL="285750" indent="-285750">
                        <a:buClr>
                          <a:schemeClr val="tx1">
                            <a:lumMod val="90000"/>
                          </a:schemeClr>
                        </a:buClr>
                        <a:buFont typeface="Wingdings" panose="05000000000000000000" pitchFamily="2" charset="2"/>
                        <a:buChar char="§"/>
                      </a:pPr>
                      <a:endParaRPr lang="en-IN" sz="1500" b="0" dirty="0">
                        <a:solidFill>
                          <a:schemeClr val="tx1">
                            <a:lumMod val="75000"/>
                          </a:schemeClr>
                        </a:solidFill>
                        <a:latin typeface="+mn-lt"/>
                      </a:endParaRPr>
                    </a:p>
                  </a:txBody>
                  <a:tcPr marL="82692" marR="82692" marT="41346" marB="41346" anchor="ctr"/>
                </a:tc>
                <a:extLst>
                  <a:ext uri="{0D108BD9-81ED-4DB2-BD59-A6C34878D82A}">
                    <a16:rowId xmlns:a16="http://schemas.microsoft.com/office/drawing/2014/main" val="10003"/>
                  </a:ext>
                </a:extLst>
              </a:tr>
            </a:tbl>
          </a:graphicData>
        </a:graphic>
      </p:graphicFrame>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605700" y="241550"/>
            <a:ext cx="7704000" cy="576000"/>
          </a:xfrm>
        </p:spPr>
        <p:txBody>
          <a:bodyPr/>
          <a:lstStyle/>
          <a:p>
            <a:pPr algn="l"/>
            <a:r>
              <a:rPr lang="en-IN" dirty="0"/>
              <a:t>CONNECTION TO DATABASE</a:t>
            </a:r>
          </a:p>
        </p:txBody>
      </p:sp>
      <p:pic>
        <p:nvPicPr>
          <p:cNvPr id="4" name="Picture 3">
            <a:extLst>
              <a:ext uri="{FF2B5EF4-FFF2-40B4-BE49-F238E27FC236}">
                <a16:creationId xmlns:a16="http://schemas.microsoft.com/office/drawing/2014/main" id="{AA940DE5-E8B4-BAB6-0981-52DF2CC14B41}"/>
              </a:ext>
            </a:extLst>
          </p:cNvPr>
          <p:cNvPicPr>
            <a:picLocks noChangeAspect="1"/>
          </p:cNvPicPr>
          <p:nvPr/>
        </p:nvPicPr>
        <p:blipFill>
          <a:blip r:embed="rId2"/>
          <a:stretch>
            <a:fillRect/>
          </a:stretch>
        </p:blipFill>
        <p:spPr>
          <a:xfrm>
            <a:off x="331315" y="893761"/>
            <a:ext cx="7166919" cy="4008189"/>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1048596"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1048599" name="Google Shape;672;p32"/>
          <p:cNvSpPr txBox="1"/>
          <p:nvPr/>
        </p:nvSpPr>
        <p:spPr>
          <a:xfrm>
            <a:off x="6358339" y="10807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sp>
        <p:nvSpPr>
          <p:cNvPr id="1048600" name="Google Shape;666;p32"/>
          <p:cNvSpPr txBox="1"/>
          <p:nvPr/>
        </p:nvSpPr>
        <p:spPr>
          <a:xfrm>
            <a:off x="501817" y="861125"/>
            <a:ext cx="7891524" cy="3783095"/>
          </a:xfrm>
          <a:prstGeom prst="rect">
            <a:avLst/>
          </a:prstGeom>
          <a:noFill/>
          <a:ln>
            <a:noFill/>
          </a:ln>
        </p:spPr>
        <p:txBody>
          <a:bodyPr spcFirstLastPara="1" wrap="square" lIns="91425" tIns="91425" rIns="91425" bIns="91425" anchor="t" anchorCtr="0">
            <a:noAutofit/>
          </a:bodyPr>
          <a:lstStyle/>
          <a:p>
            <a:pPr algn="just"/>
            <a:endParaRPr lang="en-US" sz="1400" b="1">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lang="en-US" sz="1500" dirty="0">
              <a:ea typeface="Roboto"/>
              <a:cs typeface="Roboto"/>
              <a:sym typeface="Roboto"/>
            </a:endParaRPr>
          </a:p>
        </p:txBody>
      </p:sp>
      <p:sp>
        <p:nvSpPr>
          <p:cNvPr id="10" name="Google Shape;655;p32">
            <a:extLst>
              <a:ext uri="{FF2B5EF4-FFF2-40B4-BE49-F238E27FC236}">
                <a16:creationId xmlns:a16="http://schemas.microsoft.com/office/drawing/2014/main" id="{9EA98255-2612-C06C-4F41-F5828FE821CB}"/>
              </a:ext>
            </a:extLst>
          </p:cNvPr>
          <p:cNvSpPr txBox="1"/>
          <p:nvPr/>
        </p:nvSpPr>
        <p:spPr>
          <a:xfrm>
            <a:off x="716938" y="823823"/>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01</a:t>
            </a:r>
            <a:endParaRPr sz="3000" dirty="0">
              <a:solidFill>
                <a:schemeClr val="accent2"/>
              </a:solidFill>
              <a:latin typeface="Oswald"/>
              <a:ea typeface="Oswald"/>
              <a:cs typeface="Oswald"/>
              <a:sym typeface="Oswald"/>
            </a:endParaRPr>
          </a:p>
        </p:txBody>
      </p:sp>
      <p:sp>
        <p:nvSpPr>
          <p:cNvPr id="14" name="Google Shape;671;p32">
            <a:extLst>
              <a:ext uri="{FF2B5EF4-FFF2-40B4-BE49-F238E27FC236}">
                <a16:creationId xmlns:a16="http://schemas.microsoft.com/office/drawing/2014/main" id="{E4876B94-3BD3-BCF8-F9E0-A231A943C061}"/>
              </a:ext>
            </a:extLst>
          </p:cNvPr>
          <p:cNvSpPr txBox="1"/>
          <p:nvPr/>
        </p:nvSpPr>
        <p:spPr>
          <a:xfrm>
            <a:off x="1379984" y="807425"/>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a:t>
            </a:r>
            <a:r>
              <a:rPr lang="en-US" sz="1800" dirty="0">
                <a:solidFill>
                  <a:schemeClr val="accent2"/>
                </a:solidFill>
                <a:latin typeface="Oswald"/>
                <a:ea typeface="Oswald"/>
                <a:cs typeface="Oswald"/>
                <a:sym typeface="Oswald"/>
              </a:rPr>
              <a:t>:- </a:t>
            </a:r>
            <a:endParaRPr sz="1800" dirty="0">
              <a:solidFill>
                <a:schemeClr val="accent2"/>
              </a:solidFill>
              <a:latin typeface="Oswald"/>
              <a:ea typeface="Oswald"/>
              <a:cs typeface="Oswald"/>
              <a:sym typeface="Oswald"/>
            </a:endParaRPr>
          </a:p>
        </p:txBody>
      </p:sp>
      <p:sp>
        <p:nvSpPr>
          <p:cNvPr id="16" name="Google Shape;655;p32">
            <a:extLst>
              <a:ext uri="{FF2B5EF4-FFF2-40B4-BE49-F238E27FC236}">
                <a16:creationId xmlns:a16="http://schemas.microsoft.com/office/drawing/2014/main" id="{76E2C4CD-E902-5C1C-95A7-3654D49E92DB}"/>
              </a:ext>
            </a:extLst>
          </p:cNvPr>
          <p:cNvSpPr txBox="1"/>
          <p:nvPr/>
        </p:nvSpPr>
        <p:spPr>
          <a:xfrm>
            <a:off x="716938" y="1326725"/>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02</a:t>
            </a:r>
            <a:endParaRPr sz="3000" dirty="0">
              <a:solidFill>
                <a:schemeClr val="accent2"/>
              </a:solidFill>
              <a:latin typeface="Oswald"/>
              <a:ea typeface="Oswald"/>
              <a:cs typeface="Oswald"/>
              <a:sym typeface="Oswald"/>
            </a:endParaRPr>
          </a:p>
        </p:txBody>
      </p:sp>
      <p:sp>
        <p:nvSpPr>
          <p:cNvPr id="17" name="Google Shape;671;p32">
            <a:extLst>
              <a:ext uri="{FF2B5EF4-FFF2-40B4-BE49-F238E27FC236}">
                <a16:creationId xmlns:a16="http://schemas.microsoft.com/office/drawing/2014/main" id="{397D4623-F28E-5381-88B9-75C27E891649}"/>
              </a:ext>
            </a:extLst>
          </p:cNvPr>
          <p:cNvSpPr txBox="1"/>
          <p:nvPr/>
        </p:nvSpPr>
        <p:spPr>
          <a:xfrm>
            <a:off x="1425134" y="1326725"/>
            <a:ext cx="1555602"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VOTER :</a:t>
            </a:r>
            <a:r>
              <a:rPr lang="en-US" sz="1800" dirty="0">
                <a:solidFill>
                  <a:schemeClr val="accent2"/>
                </a:solidFill>
                <a:latin typeface="Oswald"/>
                <a:ea typeface="Oswald"/>
                <a:cs typeface="Oswald"/>
                <a:sym typeface="Oswald"/>
              </a:rPr>
              <a:t>-</a:t>
            </a:r>
            <a:endParaRPr sz="1800" dirty="0">
              <a:solidFill>
                <a:schemeClr val="accent2"/>
              </a:solidFill>
              <a:latin typeface="Oswald"/>
              <a:ea typeface="Oswald"/>
              <a:cs typeface="Oswald"/>
              <a:sym typeface="Oswald"/>
            </a:endParaRPr>
          </a:p>
        </p:txBody>
      </p:sp>
      <p:sp>
        <p:nvSpPr>
          <p:cNvPr id="18" name="Google Shape;666;p32">
            <a:extLst>
              <a:ext uri="{FF2B5EF4-FFF2-40B4-BE49-F238E27FC236}">
                <a16:creationId xmlns:a16="http://schemas.microsoft.com/office/drawing/2014/main" id="{BB40174D-F269-D930-F06B-C8D675D71C9B}"/>
              </a:ext>
            </a:extLst>
          </p:cNvPr>
          <p:cNvSpPr txBox="1"/>
          <p:nvPr/>
        </p:nvSpPr>
        <p:spPr>
          <a:xfrm>
            <a:off x="2202935" y="1559554"/>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Register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19" name="Google Shape;666;p32">
            <a:extLst>
              <a:ext uri="{FF2B5EF4-FFF2-40B4-BE49-F238E27FC236}">
                <a16:creationId xmlns:a16="http://schemas.microsoft.com/office/drawing/2014/main" id="{EEA58573-EB21-43D3-D239-6475EAFD0F6D}"/>
              </a:ext>
            </a:extLst>
          </p:cNvPr>
          <p:cNvSpPr txBox="1"/>
          <p:nvPr/>
        </p:nvSpPr>
        <p:spPr>
          <a:xfrm>
            <a:off x="2202935" y="1040254"/>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Register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20" name="Google Shape;655;p32">
            <a:extLst>
              <a:ext uri="{FF2B5EF4-FFF2-40B4-BE49-F238E27FC236}">
                <a16:creationId xmlns:a16="http://schemas.microsoft.com/office/drawing/2014/main" id="{049E00AA-F465-F899-9737-44A2CF442582}"/>
              </a:ext>
            </a:extLst>
          </p:cNvPr>
          <p:cNvSpPr txBox="1"/>
          <p:nvPr/>
        </p:nvSpPr>
        <p:spPr>
          <a:xfrm>
            <a:off x="661104" y="1817303"/>
            <a:ext cx="1198084"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03</a:t>
            </a:r>
            <a:endParaRPr sz="3000" dirty="0">
              <a:solidFill>
                <a:schemeClr val="accent2"/>
              </a:solidFill>
              <a:latin typeface="Oswald"/>
              <a:ea typeface="Oswald"/>
              <a:cs typeface="Oswald"/>
              <a:sym typeface="Oswald"/>
            </a:endParaRPr>
          </a:p>
        </p:txBody>
      </p:sp>
      <p:sp>
        <p:nvSpPr>
          <p:cNvPr id="21" name="Google Shape;671;p32">
            <a:extLst>
              <a:ext uri="{FF2B5EF4-FFF2-40B4-BE49-F238E27FC236}">
                <a16:creationId xmlns:a16="http://schemas.microsoft.com/office/drawing/2014/main" id="{E9BE19A9-6429-AE28-8023-17915F2D590E}"/>
              </a:ext>
            </a:extLst>
          </p:cNvPr>
          <p:cNvSpPr txBox="1"/>
          <p:nvPr/>
        </p:nvSpPr>
        <p:spPr>
          <a:xfrm>
            <a:off x="1425134" y="1805789"/>
            <a:ext cx="174564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accent2"/>
                </a:solidFill>
                <a:latin typeface="Oswald"/>
                <a:ea typeface="Oswald"/>
                <a:cs typeface="Oswald"/>
                <a:sym typeface="Oswald"/>
              </a:rPr>
              <a:t>VOTER LIST :- </a:t>
            </a:r>
            <a:endParaRPr sz="1800" dirty="0">
              <a:solidFill>
                <a:schemeClr val="accent2"/>
              </a:solidFill>
              <a:latin typeface="Oswald"/>
              <a:ea typeface="Oswald"/>
              <a:cs typeface="Oswald"/>
              <a:sym typeface="Oswald"/>
            </a:endParaRPr>
          </a:p>
        </p:txBody>
      </p:sp>
      <p:sp>
        <p:nvSpPr>
          <p:cNvPr id="27" name="Google Shape;666;p32">
            <a:extLst>
              <a:ext uri="{FF2B5EF4-FFF2-40B4-BE49-F238E27FC236}">
                <a16:creationId xmlns:a16="http://schemas.microsoft.com/office/drawing/2014/main" id="{8CA675CA-2CC9-C59A-BED2-472E68025DF9}"/>
              </a:ext>
            </a:extLst>
          </p:cNvPr>
          <p:cNvSpPr txBox="1"/>
          <p:nvPr/>
        </p:nvSpPr>
        <p:spPr>
          <a:xfrm>
            <a:off x="2623218" y="2385942"/>
            <a:ext cx="4905970" cy="412231"/>
          </a:xfrm>
          <a:prstGeom prst="rect">
            <a:avLst/>
          </a:prstGeom>
          <a:noFill/>
          <a:ln>
            <a:noFill/>
          </a:ln>
        </p:spPr>
        <p:txBody>
          <a:bodyPr spcFirstLastPara="1" wrap="square" lIns="91425" tIns="91425" rIns="91425" bIns="91425" anchor="ctr" anchorCtr="0">
            <a:noAutofit/>
          </a:bodyPr>
          <a:lstStyle/>
          <a:p>
            <a:r>
              <a:rPr lang="en-US" dirty="0">
                <a:solidFill>
                  <a:schemeClr val="tx1">
                    <a:lumMod val="75000"/>
                  </a:schemeClr>
                </a:solidFill>
                <a:latin typeface="Times New Roman" panose="02020603050405020304" pitchFamily="18" charset="0"/>
                <a:cs typeface="Times New Roman" panose="02020603050405020304" pitchFamily="18" charset="0"/>
              </a:rPr>
              <a:t>Username</a:t>
            </a:r>
            <a:r>
              <a:rPr lang="en-US" sz="1400" dirty="0">
                <a:solidFill>
                  <a:schemeClr val="tx1">
                    <a:lumMod val="75000"/>
                  </a:schemeClr>
                </a:solidFill>
                <a:latin typeface="Times New Roman" panose="02020603050405020304" pitchFamily="18" charset="0"/>
                <a:cs typeface="Times New Roman" panose="02020603050405020304" pitchFamily="18" charset="0"/>
              </a:rPr>
              <a:t>  User </a:t>
            </a:r>
            <a:r>
              <a:rPr lang="en-US" dirty="0">
                <a:solidFill>
                  <a:schemeClr val="tx1">
                    <a:lumMod val="75000"/>
                  </a:schemeClr>
                </a:solidFill>
                <a:latin typeface="Times New Roman" panose="02020603050405020304" pitchFamily="18" charset="0"/>
                <a:cs typeface="Times New Roman" panose="02020603050405020304" pitchFamily="18" charset="0"/>
              </a:rPr>
              <a:t>Gender</a:t>
            </a:r>
            <a:r>
              <a:rPr lang="en-US" sz="1400" dirty="0">
                <a:solidFill>
                  <a:schemeClr val="tx1">
                    <a:lumMod val="75000"/>
                  </a:schemeClr>
                </a:solidFill>
                <a:latin typeface="Times New Roman" panose="02020603050405020304" pitchFamily="18" charset="0"/>
                <a:cs typeface="Times New Roman" panose="02020603050405020304" pitchFamily="18" charset="0"/>
              </a:rPr>
              <a:t>  User Date Of Birth User </a:t>
            </a:r>
            <a:r>
              <a:rPr lang="en-US" dirty="0">
                <a:solidFill>
                  <a:schemeClr val="tx1">
                    <a:lumMod val="75000"/>
                  </a:schemeClr>
                </a:solidFill>
                <a:latin typeface="Times New Roman" panose="02020603050405020304" pitchFamily="18" charset="0"/>
                <a:cs typeface="Times New Roman" panose="02020603050405020304" pitchFamily="18" charset="0"/>
              </a:rPr>
              <a:t>Email User Address User Mobile No User Voting No User Account Status User Action</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28" name="Google Shape;655;p32">
            <a:extLst>
              <a:ext uri="{FF2B5EF4-FFF2-40B4-BE49-F238E27FC236}">
                <a16:creationId xmlns:a16="http://schemas.microsoft.com/office/drawing/2014/main" id="{1326E7A9-D717-B024-F853-7FB97CE21547}"/>
              </a:ext>
            </a:extLst>
          </p:cNvPr>
          <p:cNvSpPr txBox="1"/>
          <p:nvPr/>
        </p:nvSpPr>
        <p:spPr>
          <a:xfrm>
            <a:off x="695831" y="2738683"/>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04</a:t>
            </a:r>
            <a:endParaRPr sz="3000" dirty="0">
              <a:solidFill>
                <a:schemeClr val="accent2"/>
              </a:solidFill>
              <a:latin typeface="Oswald"/>
              <a:ea typeface="Oswald"/>
              <a:cs typeface="Oswald"/>
              <a:sym typeface="Oswald"/>
            </a:endParaRPr>
          </a:p>
        </p:txBody>
      </p:sp>
      <p:sp>
        <p:nvSpPr>
          <p:cNvPr id="29" name="Google Shape;671;p32">
            <a:extLst>
              <a:ext uri="{FF2B5EF4-FFF2-40B4-BE49-F238E27FC236}">
                <a16:creationId xmlns:a16="http://schemas.microsoft.com/office/drawing/2014/main" id="{761DAF6F-0445-7CEF-34C7-815017B6AF98}"/>
              </a:ext>
            </a:extLst>
          </p:cNvPr>
          <p:cNvSpPr txBox="1"/>
          <p:nvPr/>
        </p:nvSpPr>
        <p:spPr>
          <a:xfrm>
            <a:off x="1411786" y="2716700"/>
            <a:ext cx="177233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accent2"/>
                </a:solidFill>
                <a:latin typeface="Oswald"/>
                <a:ea typeface="Oswald"/>
                <a:cs typeface="Oswald"/>
                <a:sym typeface="Oswald"/>
              </a:rPr>
              <a:t>LIST PARTY:-</a:t>
            </a:r>
            <a:endParaRPr sz="1800" dirty="0">
              <a:solidFill>
                <a:schemeClr val="accent2"/>
              </a:solidFill>
              <a:latin typeface="Oswald"/>
              <a:ea typeface="Oswald"/>
              <a:cs typeface="Oswald"/>
              <a:sym typeface="Oswald"/>
            </a:endParaRPr>
          </a:p>
        </p:txBody>
      </p:sp>
      <p:sp>
        <p:nvSpPr>
          <p:cNvPr id="30" name="Google Shape;666;p32">
            <a:extLst>
              <a:ext uri="{FF2B5EF4-FFF2-40B4-BE49-F238E27FC236}">
                <a16:creationId xmlns:a16="http://schemas.microsoft.com/office/drawing/2014/main" id="{DB0B0A38-9625-851B-D72A-F902BEDD8737}"/>
              </a:ext>
            </a:extLst>
          </p:cNvPr>
          <p:cNvSpPr txBox="1"/>
          <p:nvPr/>
        </p:nvSpPr>
        <p:spPr>
          <a:xfrm>
            <a:off x="2597319" y="2845917"/>
            <a:ext cx="5166539" cy="412231"/>
          </a:xfrm>
          <a:prstGeom prst="rect">
            <a:avLst/>
          </a:prstGeom>
          <a:noFill/>
          <a:ln>
            <a:noFill/>
          </a:ln>
        </p:spPr>
        <p:txBody>
          <a:bodyPr spcFirstLastPara="1" wrap="square" lIns="91425" tIns="91425" rIns="91425" bIns="91425" anchor="ctr" anchorCtr="0">
            <a:noAutofit/>
          </a:bodyPr>
          <a:lstStyle/>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Party Logo, Party Name, Party Candidate, Constituency, Candidate Image etc. after selecting candidate.</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31" name="Google Shape;655;p32">
            <a:extLst>
              <a:ext uri="{FF2B5EF4-FFF2-40B4-BE49-F238E27FC236}">
                <a16:creationId xmlns:a16="http://schemas.microsoft.com/office/drawing/2014/main" id="{939476EF-B1F4-E786-7FFA-7D601243E1CB}"/>
              </a:ext>
            </a:extLst>
          </p:cNvPr>
          <p:cNvSpPr txBox="1"/>
          <p:nvPr/>
        </p:nvSpPr>
        <p:spPr>
          <a:xfrm>
            <a:off x="716938" y="3419083"/>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a:t>
            </a:r>
            <a:r>
              <a:rPr lang="en-US" sz="3000" dirty="0">
                <a:solidFill>
                  <a:schemeClr val="accent2"/>
                </a:solidFill>
                <a:latin typeface="Oswald"/>
                <a:ea typeface="Oswald"/>
                <a:cs typeface="Oswald"/>
                <a:sym typeface="Oswald"/>
              </a:rPr>
              <a:t>5</a:t>
            </a:r>
            <a:endParaRPr sz="3000" dirty="0">
              <a:solidFill>
                <a:schemeClr val="accent2"/>
              </a:solidFill>
              <a:latin typeface="Oswald"/>
              <a:ea typeface="Oswald"/>
              <a:cs typeface="Oswald"/>
              <a:sym typeface="Oswald"/>
            </a:endParaRPr>
          </a:p>
        </p:txBody>
      </p:sp>
      <p:sp>
        <p:nvSpPr>
          <p:cNvPr id="32" name="Google Shape;671;p32">
            <a:extLst>
              <a:ext uri="{FF2B5EF4-FFF2-40B4-BE49-F238E27FC236}">
                <a16:creationId xmlns:a16="http://schemas.microsoft.com/office/drawing/2014/main" id="{C20754DB-8061-906C-FDC1-B3033946813A}"/>
              </a:ext>
            </a:extLst>
          </p:cNvPr>
          <p:cNvSpPr txBox="1"/>
          <p:nvPr/>
        </p:nvSpPr>
        <p:spPr>
          <a:xfrm>
            <a:off x="1437980" y="3397100"/>
            <a:ext cx="1471596" cy="6321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RESULT :</a:t>
            </a:r>
            <a:r>
              <a:rPr lang="en-US" sz="1800" dirty="0">
                <a:solidFill>
                  <a:schemeClr val="accent2"/>
                </a:solidFill>
                <a:latin typeface="Oswald"/>
                <a:ea typeface="Oswald"/>
                <a:cs typeface="Oswald"/>
                <a:sym typeface="Oswald"/>
              </a:rPr>
              <a:t>- </a:t>
            </a:r>
            <a:endParaRPr sz="1800" dirty="0">
              <a:solidFill>
                <a:schemeClr val="accent2"/>
              </a:solidFill>
              <a:latin typeface="Oswald"/>
              <a:ea typeface="Oswald"/>
              <a:cs typeface="Oswald"/>
              <a:sym typeface="Oswald"/>
            </a:endParaRPr>
          </a:p>
        </p:txBody>
      </p:sp>
      <p:sp>
        <p:nvSpPr>
          <p:cNvPr id="33" name="Google Shape;666;p32">
            <a:extLst>
              <a:ext uri="{FF2B5EF4-FFF2-40B4-BE49-F238E27FC236}">
                <a16:creationId xmlns:a16="http://schemas.microsoft.com/office/drawing/2014/main" id="{62A2FCA9-C30B-229C-4127-CF16C2410652}"/>
              </a:ext>
            </a:extLst>
          </p:cNvPr>
          <p:cNvSpPr txBox="1"/>
          <p:nvPr/>
        </p:nvSpPr>
        <p:spPr>
          <a:xfrm>
            <a:off x="2518580" y="3667867"/>
            <a:ext cx="4246852" cy="714050"/>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Admin can view the result and declare the wining party.</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9" name="Title 1"/>
          <p:cNvSpPr>
            <a:spLocks noGrp="1"/>
          </p:cNvSpPr>
          <p:nvPr>
            <p:ph type="title"/>
          </p:nvPr>
        </p:nvSpPr>
        <p:spPr>
          <a:xfrm>
            <a:off x="604348" y="292609"/>
            <a:ext cx="7704000" cy="573000"/>
          </a:xfrm>
        </p:spPr>
        <p:txBody>
          <a:bodyPr>
            <a:noAutofit/>
          </a:bodyPr>
          <a:lstStyle/>
          <a:p>
            <a:pPr algn="l"/>
            <a:r>
              <a:rPr lang="en-IN" dirty="0"/>
              <a:t>SPRING NOTATATIONS</a:t>
            </a:r>
          </a:p>
        </p:txBody>
      </p:sp>
      <p:graphicFrame>
        <p:nvGraphicFramePr>
          <p:cNvPr id="4194305" name="Table 4"/>
          <p:cNvGraphicFramePr>
            <a:graphicFrameLocks noGrp="1"/>
          </p:cNvGraphicFramePr>
          <p:nvPr>
            <p:extLst>
              <p:ext uri="{D42A27DB-BD31-4B8C-83A1-F6EECF244321}">
                <p14:modId xmlns:p14="http://schemas.microsoft.com/office/powerpoint/2010/main" val="400106042"/>
              </p:ext>
            </p:extLst>
          </p:nvPr>
        </p:nvGraphicFramePr>
        <p:xfrm>
          <a:off x="604348" y="1014905"/>
          <a:ext cx="6198114" cy="3657202"/>
        </p:xfrm>
        <a:graphic>
          <a:graphicData uri="http://schemas.openxmlformats.org/drawingml/2006/table">
            <a:tbl>
              <a:tblPr firstRow="1" bandRow="1">
                <a:tableStyleId>{0E3FDE45-AF77-4B5C-9715-49D594BDF05E}</a:tableStyleId>
              </a:tblPr>
              <a:tblGrid>
                <a:gridCol w="1279716">
                  <a:extLst>
                    <a:ext uri="{9D8B030D-6E8A-4147-A177-3AD203B41FA5}">
                      <a16:colId xmlns:a16="http://schemas.microsoft.com/office/drawing/2014/main" val="20000"/>
                    </a:ext>
                  </a:extLst>
                </a:gridCol>
                <a:gridCol w="4918398">
                  <a:extLst>
                    <a:ext uri="{9D8B030D-6E8A-4147-A177-3AD203B41FA5}">
                      <a16:colId xmlns:a16="http://schemas.microsoft.com/office/drawing/2014/main" val="20001"/>
                    </a:ext>
                  </a:extLst>
                </a:gridCol>
              </a:tblGrid>
              <a:tr h="799388">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@Controller :</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mn-lt"/>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775611">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@Autowired</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a:solidFill>
                            <a:schemeClr val="tx1"/>
                          </a:solidFill>
                          <a:effectLst/>
                          <a:latin typeface="+mn-lt"/>
                          <a:ea typeface="Calibri" panose="020F0502020204030204" pitchFamily="34" charset="0"/>
                          <a:cs typeface="Calibri" panose="020F0502020204030204" pitchFamily="34" charset="0"/>
                          <a:sym typeface="Arial"/>
                        </a:rPr>
                        <a:t>Auto wiring feature of spring framework enables you to inject the object dependency implicitly. It internally uses setter or constructor injection.</a:t>
                      </a:r>
                      <a:endParaRPr lang="en-IN" sz="1100" kern="100" dirty="0">
                        <a:effectLst/>
                        <a:latin typeface="+mn-lt"/>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1"/>
                  </a:ext>
                </a:extLst>
              </a:tr>
              <a:tr h="674284">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@RequestMapping</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408947">
                <a:tc>
                  <a:txBody>
                    <a:bodyPr/>
                    <a:lstStyle/>
                    <a:p>
                      <a:pPr>
                        <a:lnSpc>
                          <a:spcPct val="107000"/>
                        </a:lnSpc>
                        <a:spcAft>
                          <a:spcPts val="800"/>
                        </a:spcAft>
                      </a:pPr>
                      <a:r>
                        <a:rPr lang="en-US" sz="1100" b="1" kern="100">
                          <a:effectLst/>
                          <a:latin typeface="+mn-lt"/>
                          <a:ea typeface="Calibri" panose="020F0502020204030204" pitchFamily="34" charset="0"/>
                          <a:cs typeface="Mangal" panose="02040503050203030202" pitchFamily="18" charset="0"/>
                        </a:rPr>
                        <a:t>@Entity</a:t>
                      </a:r>
                      <a:endParaRPr lang="en-IN" sz="1100" kern="10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527375">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@Table</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mn-lt"/>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mn-lt"/>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0004"/>
                  </a:ext>
                </a:extLst>
              </a:tr>
              <a:tr h="471597">
                <a:tc>
                  <a:txBody>
                    <a:bodyPr/>
                    <a:lstStyle/>
                    <a:p>
                      <a:pPr>
                        <a:lnSpc>
                          <a:spcPct val="107000"/>
                        </a:lnSpc>
                        <a:spcAft>
                          <a:spcPts val="800"/>
                        </a:spcAft>
                      </a:pPr>
                      <a:r>
                        <a:rPr lang="en-US" sz="1100" b="1" kern="100" dirty="0">
                          <a:effectLst/>
                          <a:latin typeface="+mn-lt"/>
                          <a:ea typeface="Calibri" panose="020F0502020204030204" pitchFamily="34" charset="0"/>
                          <a:cs typeface="Mangal" panose="02040503050203030202" pitchFamily="18" charset="0"/>
                        </a:rPr>
                        <a:t>@JoinColumn</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mn-lt"/>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mn-lt"/>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371</TotalTime>
  <Words>1832</Words>
  <Application>Microsoft Office PowerPoint</Application>
  <PresentationFormat>On-screen Show (16:9)</PresentationFormat>
  <Paragraphs>145</Paragraphs>
  <Slides>26</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Wingdings</vt:lpstr>
      <vt:lpstr>Times New Roman</vt:lpstr>
      <vt:lpstr>Roboto</vt:lpstr>
      <vt:lpstr>Roboto Condensed Light</vt:lpstr>
      <vt:lpstr>Bookman Old Style</vt:lpstr>
      <vt:lpstr>Oswald</vt:lpstr>
      <vt:lpstr>Rockwell</vt:lpstr>
      <vt:lpstr>Söhne</vt:lpstr>
      <vt:lpstr>Arial</vt:lpstr>
      <vt:lpstr>Livvic</vt:lpstr>
      <vt:lpstr>Damask</vt:lpstr>
      <vt:lpstr>Online Voting System</vt:lpstr>
      <vt:lpstr>INTRODUCTION</vt:lpstr>
      <vt:lpstr>PROJECT OBJECTIVE</vt:lpstr>
      <vt:lpstr>TECHNOLOGY USED </vt:lpstr>
      <vt:lpstr>PROPOSED SYSTEM</vt:lpstr>
      <vt:lpstr>REQUIRED SPECIFICATIONS </vt:lpstr>
      <vt:lpstr>CONNECTION TO DATABASE</vt:lpstr>
      <vt:lpstr>MODULES</vt:lpstr>
      <vt:lpstr>SPRING NOTATATIONS</vt:lpstr>
      <vt:lpstr>SPRING NOTATATIONS</vt:lpstr>
      <vt:lpstr>SPRING NOTATATIONS</vt:lpstr>
      <vt:lpstr>ADVANTAGES</vt:lpstr>
      <vt:lpstr>Advantages</vt:lpstr>
      <vt:lpstr>DISADVANTAGES</vt:lpstr>
      <vt:lpstr>CONCLUSION</vt:lpstr>
      <vt:lpstr>Home Page </vt:lpstr>
      <vt:lpstr> Login PAge</vt:lpstr>
      <vt:lpstr>Registration Page</vt:lpstr>
      <vt:lpstr>List Voters</vt:lpstr>
      <vt:lpstr>List VOTERS DATABASE</vt:lpstr>
      <vt:lpstr>Add party</vt:lpstr>
      <vt:lpstr>List Party</vt:lpstr>
      <vt:lpstr>LIST PARTY DATABASE</vt:lpstr>
      <vt:lpstr>Result</vt:lpstr>
      <vt:lpstr>Voter 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sufiyan surve</cp:lastModifiedBy>
  <cp:revision>9</cp:revision>
  <dcterms:created xsi:type="dcterms:W3CDTF">2024-11-12T16:34:58Z</dcterms:created>
  <dcterms:modified xsi:type="dcterms:W3CDTF">2024-11-18T18:08:27Z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y fmtid="{D5CDD505-2E9C-101B-9397-08002B2CF9AE}" pid="9" name="ICV">
    <vt:lpwstr>fa68f55f07d14a2f93869406b88ab37d</vt:lpwstr>
  </property>
</Properties>
</file>